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notesMasterIdLst>
    <p:notesMasterId r:id="rId16"/>
  </p:notesMasterIdLst>
  <p:handoutMasterIdLst>
    <p:handoutMasterId r:id="rId17"/>
  </p:handoutMasterIdLst>
  <p:sldIdLst>
    <p:sldId id="259" r:id="rId2"/>
    <p:sldId id="268" r:id="rId3"/>
    <p:sldId id="269" r:id="rId4"/>
    <p:sldId id="256" r:id="rId5"/>
    <p:sldId id="257" r:id="rId6"/>
    <p:sldId id="258" r:id="rId7"/>
    <p:sldId id="262" r:id="rId8"/>
    <p:sldId id="263" r:id="rId9"/>
    <p:sldId id="264" r:id="rId10"/>
    <p:sldId id="265" r:id="rId11"/>
    <p:sldId id="266" r:id="rId12"/>
    <p:sldId id="260" r:id="rId13"/>
    <p:sldId id="270" r:id="rId14"/>
    <p:sldId id="267" r:id="rId15"/>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0C0C0"/>
    <a:srgbClr val="080808"/>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34567" autoAdjust="0"/>
    <p:restoredTop sz="86377" autoAdjust="0"/>
  </p:normalViewPr>
  <p:slideViewPr>
    <p:cSldViewPr>
      <p:cViewPr varScale="1">
        <p:scale>
          <a:sx n="116" d="100"/>
          <a:sy n="116" d="100"/>
        </p:scale>
        <p:origin x="-2364" y="-114"/>
      </p:cViewPr>
      <p:guideLst>
        <p:guide orient="horz" pos="2160"/>
        <p:guide pos="2880"/>
      </p:guideLst>
    </p:cSldViewPr>
  </p:slideViewPr>
  <p:outlineViewPr>
    <p:cViewPr>
      <p:scale>
        <a:sx n="33" d="100"/>
        <a:sy n="33" d="100"/>
      </p:scale>
      <p:origin x="258"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69" d="100"/>
          <a:sy n="69" d="100"/>
        </p:scale>
        <p:origin x="-3270" y="-108"/>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C3E0399-1F03-418D-BEFD-A3EC1E088340}" type="datetimeFigureOut">
              <a:rPr lang="fr-FR" smtClean="0"/>
              <a:pPr/>
              <a:t>18/02/2018</a:t>
            </a:fld>
            <a:endParaRPr lang="fr-FR"/>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53378750-CA18-4198-852B-532E7805737B}" type="slidenum">
              <a:rPr lang="fr-FR" smtClean="0"/>
              <a:pPr/>
              <a:t>‹N°›</a:t>
            </a:fld>
            <a:endParaRPr lang="fr-F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B4E3185-A8A8-47FE-847B-9750FAE81412}" type="datetimeFigureOut">
              <a:rPr lang="fr-FR" smtClean="0"/>
              <a:pPr/>
              <a:t>18/02/2018</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4501538-51E4-433D-9C5D-53FF7765DD44}"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74501538-51E4-433D-9C5D-53FF7765DD44}" type="slidenum">
              <a:rPr lang="fr-FR" smtClean="0"/>
              <a:pPr/>
              <a:t>1</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10" name="Triangle rect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r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fr-FR" smtClean="0"/>
              <a:t>Cliquez pour modifier le style du titre</a:t>
            </a:r>
            <a:endParaRPr kumimoji="0" lang="en-US"/>
          </a:p>
        </p:txBody>
      </p:sp>
      <p:sp>
        <p:nvSpPr>
          <p:cNvPr id="17" name="Sous-titr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grpSp>
        <p:nvGrpSpPr>
          <p:cNvPr id="2" name="Groupe 1"/>
          <p:cNvGrpSpPr/>
          <p:nvPr/>
        </p:nvGrpSpPr>
        <p:grpSpPr>
          <a:xfrm>
            <a:off x="-3765" y="4953000"/>
            <a:ext cx="9147765" cy="1912088"/>
            <a:chOff x="-3765" y="4832896"/>
            <a:chExt cx="9147765" cy="2032192"/>
          </a:xfrm>
        </p:grpSpPr>
        <p:sp>
          <p:nvSpPr>
            <p:cNvPr id="7" name="Forme libre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orme libre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orme libre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Connecteur droit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Espace réservé de la date 29"/>
          <p:cNvSpPr>
            <a:spLocks noGrp="1"/>
          </p:cNvSpPr>
          <p:nvPr>
            <p:ph type="dt" sz="half" idx="10"/>
          </p:nvPr>
        </p:nvSpPr>
        <p:spPr/>
        <p:txBody>
          <a:bodyPr/>
          <a:lstStyle>
            <a:lvl1pPr>
              <a:defRPr>
                <a:solidFill>
                  <a:srgbClr val="FFFFFF"/>
                </a:solidFill>
              </a:defRPr>
            </a:lvl1pPr>
            <a:extLst/>
          </a:lstStyle>
          <a:p>
            <a:fld id="{32C286A1-DC5E-4C42-AA20-F9A5F38C17C4}" type="datetime1">
              <a:rPr lang="fr-FR" smtClean="0"/>
              <a:pPr/>
              <a:t>18/02/2018</a:t>
            </a:fld>
            <a:endParaRPr lang="fr-FR"/>
          </a:p>
        </p:txBody>
      </p:sp>
      <p:sp>
        <p:nvSpPr>
          <p:cNvPr id="19" name="Espace réservé du pied de page 18"/>
          <p:cNvSpPr>
            <a:spLocks noGrp="1"/>
          </p:cNvSpPr>
          <p:nvPr>
            <p:ph type="ftr" sz="quarter" idx="11"/>
          </p:nvPr>
        </p:nvSpPr>
        <p:spPr/>
        <p:txBody>
          <a:bodyPr/>
          <a:lstStyle>
            <a:lvl1pPr>
              <a:defRPr>
                <a:solidFill>
                  <a:schemeClr val="accent1">
                    <a:tint val="20000"/>
                  </a:schemeClr>
                </a:solidFill>
              </a:defRPr>
            </a:lvl1pPr>
            <a:extLst/>
          </a:lstStyle>
          <a:p>
            <a:r>
              <a:rPr lang="fr-FR" smtClean="0"/>
              <a:t>Benjamin Simler</a:t>
            </a:r>
            <a:endParaRPr lang="fr-FR"/>
          </a:p>
        </p:txBody>
      </p:sp>
      <p:sp>
        <p:nvSpPr>
          <p:cNvPr id="27" name="Espace réservé du numéro de diapositive 26"/>
          <p:cNvSpPr>
            <a:spLocks noGrp="1"/>
          </p:cNvSpPr>
          <p:nvPr>
            <p:ph type="sldNum" sz="quarter" idx="12"/>
          </p:nvPr>
        </p:nvSpPr>
        <p:spPr/>
        <p:txBody>
          <a:bodyPr/>
          <a:lstStyle>
            <a:lvl1pPr>
              <a:defRPr>
                <a:solidFill>
                  <a:srgbClr val="FFFFFF"/>
                </a:solidFill>
              </a:defRPr>
            </a:lvl1pPr>
            <a:extLst/>
          </a:lstStyle>
          <a:p>
            <a:fld id="{FD2BE182-1A12-41B6-95D9-E662C3B5524F}"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1481329"/>
            <a:ext cx="8229600" cy="4386071"/>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4137F3CB-4A4A-4BD7-9616-BCFF2E844C4F}" type="datetime1">
              <a:rPr lang="fr-FR" smtClean="0"/>
              <a:pPr/>
              <a:t>18/02/2018</a:t>
            </a:fld>
            <a:endParaRPr lang="fr-FR"/>
          </a:p>
        </p:txBody>
      </p:sp>
      <p:sp>
        <p:nvSpPr>
          <p:cNvPr id="5" name="Espace réservé du pied de page 4"/>
          <p:cNvSpPr>
            <a:spLocks noGrp="1"/>
          </p:cNvSpPr>
          <p:nvPr>
            <p:ph type="ftr" sz="quarter" idx="11"/>
          </p:nvPr>
        </p:nvSpPr>
        <p:spPr/>
        <p:txBody>
          <a:bodyPr/>
          <a:lstStyle>
            <a:extLst/>
          </a:lstStyle>
          <a:p>
            <a:r>
              <a:rPr lang="fr-FR" smtClean="0"/>
              <a:t>Benjamin Simler</a:t>
            </a:r>
            <a:endParaRPr lang="fr-FR"/>
          </a:p>
        </p:txBody>
      </p:sp>
      <p:sp>
        <p:nvSpPr>
          <p:cNvPr id="6" name="Espace réservé du numéro de diapositive 5"/>
          <p:cNvSpPr>
            <a:spLocks noGrp="1"/>
          </p:cNvSpPr>
          <p:nvPr>
            <p:ph type="sldNum" sz="quarter" idx="12"/>
          </p:nvPr>
        </p:nvSpPr>
        <p:spPr/>
        <p:txBody>
          <a:bodyPr/>
          <a:lstStyle>
            <a:extLst/>
          </a:lstStyle>
          <a:p>
            <a:fld id="{FD2BE182-1A12-41B6-95D9-E662C3B5524F}"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44013" y="274640"/>
            <a:ext cx="1777470" cy="5592761"/>
          </a:xfrm>
        </p:spPr>
        <p:txBody>
          <a:bodyPr vert="eaVert"/>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41"/>
            <a:ext cx="6324600" cy="5592760"/>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1D6BF504-98BC-4E3D-85D5-98AD85B0FBBC}" type="datetime1">
              <a:rPr lang="fr-FR" smtClean="0"/>
              <a:pPr/>
              <a:t>18/02/2018</a:t>
            </a:fld>
            <a:endParaRPr lang="fr-FR"/>
          </a:p>
        </p:txBody>
      </p:sp>
      <p:sp>
        <p:nvSpPr>
          <p:cNvPr id="5" name="Espace réservé du pied de page 4"/>
          <p:cNvSpPr>
            <a:spLocks noGrp="1"/>
          </p:cNvSpPr>
          <p:nvPr>
            <p:ph type="ftr" sz="quarter" idx="11"/>
          </p:nvPr>
        </p:nvSpPr>
        <p:spPr/>
        <p:txBody>
          <a:bodyPr/>
          <a:lstStyle>
            <a:extLst/>
          </a:lstStyle>
          <a:p>
            <a:r>
              <a:rPr lang="fr-FR" smtClean="0"/>
              <a:t>Benjamin Simler</a:t>
            </a:r>
            <a:endParaRPr lang="fr-FR"/>
          </a:p>
        </p:txBody>
      </p:sp>
      <p:sp>
        <p:nvSpPr>
          <p:cNvPr id="6" name="Espace réservé du numéro de diapositive 5"/>
          <p:cNvSpPr>
            <a:spLocks noGrp="1"/>
          </p:cNvSpPr>
          <p:nvPr>
            <p:ph type="sldNum" sz="quarter" idx="12"/>
          </p:nvPr>
        </p:nvSpPr>
        <p:spPr/>
        <p:txBody>
          <a:bodyPr/>
          <a:lstStyle>
            <a:extLst/>
          </a:lstStyle>
          <a:p>
            <a:fld id="{FD2BE182-1A12-41B6-95D9-E662C3B5524F}"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D62CF141-CA86-465F-A395-5929C9A33D5A}" type="datetime1">
              <a:rPr lang="fr-FR" smtClean="0"/>
              <a:pPr/>
              <a:t>18/02/2018</a:t>
            </a:fld>
            <a:endParaRPr lang="fr-FR"/>
          </a:p>
        </p:txBody>
      </p:sp>
      <p:sp>
        <p:nvSpPr>
          <p:cNvPr id="5" name="Espace réservé du pied de page 4"/>
          <p:cNvSpPr>
            <a:spLocks noGrp="1"/>
          </p:cNvSpPr>
          <p:nvPr>
            <p:ph type="ftr" sz="quarter" idx="11"/>
          </p:nvPr>
        </p:nvSpPr>
        <p:spPr/>
        <p:txBody>
          <a:bodyPr/>
          <a:lstStyle>
            <a:extLst/>
          </a:lstStyle>
          <a:p>
            <a:r>
              <a:rPr lang="fr-FR" smtClean="0"/>
              <a:t>Benjamin Simler</a:t>
            </a:r>
            <a:endParaRPr lang="fr-FR"/>
          </a:p>
        </p:txBody>
      </p:sp>
      <p:sp>
        <p:nvSpPr>
          <p:cNvPr id="6" name="Espace réservé du numéro de diapositive 5"/>
          <p:cNvSpPr>
            <a:spLocks noGrp="1"/>
          </p:cNvSpPr>
          <p:nvPr>
            <p:ph type="sldNum" sz="quarter" idx="12"/>
          </p:nvPr>
        </p:nvSpPr>
        <p:spPr/>
        <p:txBody>
          <a:bodyPr/>
          <a:lstStyle>
            <a:extLst/>
          </a:lstStyle>
          <a:p>
            <a:fld id="{FD2BE182-1A12-41B6-95D9-E662C3B5524F}" type="slidenum">
              <a:rPr lang="fr-FR" smtClean="0"/>
              <a:pPr/>
              <a:t>‹N°›</a:t>
            </a:fld>
            <a:endParaRPr lang="fr-FR"/>
          </a:p>
        </p:txBody>
      </p:sp>
      <p:sp>
        <p:nvSpPr>
          <p:cNvPr id="7" name="Titre 6"/>
          <p:cNvSpPr>
            <a:spLocks noGrp="1"/>
          </p:cNvSpPr>
          <p:nvPr>
            <p:ph type="title"/>
          </p:nvPr>
        </p:nvSpPr>
        <p:spPr/>
        <p:txBody>
          <a:bodyPr rtlCol="0"/>
          <a:lstStyle>
            <a:extLst/>
          </a:lstStyle>
          <a:p>
            <a:r>
              <a:rPr kumimoji="0" lang="fr-FR" smtClean="0"/>
              <a:t>Cliquez pour modifier le style du titre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extLst/>
          </a:lstStyle>
          <a:p>
            <a:fld id="{F31BA494-4B90-45ED-8880-0FD4C79786DC}" type="datetime1">
              <a:rPr lang="fr-FR" smtClean="0"/>
              <a:pPr/>
              <a:t>18/02/2018</a:t>
            </a:fld>
            <a:endParaRPr lang="fr-FR"/>
          </a:p>
        </p:txBody>
      </p:sp>
      <p:sp>
        <p:nvSpPr>
          <p:cNvPr id="5" name="Espace réservé du pied de page 4"/>
          <p:cNvSpPr>
            <a:spLocks noGrp="1"/>
          </p:cNvSpPr>
          <p:nvPr>
            <p:ph type="ftr" sz="quarter" idx="11"/>
          </p:nvPr>
        </p:nvSpPr>
        <p:spPr/>
        <p:txBody>
          <a:bodyPr/>
          <a:lstStyle>
            <a:extLst/>
          </a:lstStyle>
          <a:p>
            <a:r>
              <a:rPr lang="fr-FR" smtClean="0"/>
              <a:t>Benjamin Simler</a:t>
            </a:r>
            <a:endParaRPr lang="fr-FR"/>
          </a:p>
        </p:txBody>
      </p:sp>
      <p:sp>
        <p:nvSpPr>
          <p:cNvPr id="6" name="Espace réservé du numéro de diapositive 5"/>
          <p:cNvSpPr>
            <a:spLocks noGrp="1"/>
          </p:cNvSpPr>
          <p:nvPr>
            <p:ph type="sldNum" sz="quarter" idx="12"/>
          </p:nvPr>
        </p:nvSpPr>
        <p:spPr/>
        <p:txBody>
          <a:bodyPr/>
          <a:lstStyle>
            <a:extLst/>
          </a:lstStyle>
          <a:p>
            <a:fld id="{FD2BE182-1A12-41B6-95D9-E662C3B5524F}" type="slidenum">
              <a:rPr lang="fr-FR" smtClean="0"/>
              <a:pPr/>
              <a:t>‹N°›</a:t>
            </a:fld>
            <a:endParaRPr lang="fr-FR"/>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bg>
      <p:bgRef idx="1002">
        <a:schemeClr val="bg1"/>
      </p:bgRef>
    </p:bg>
    <p:spTree>
      <p:nvGrpSpPr>
        <p:cNvPr id="1" name=""/>
        <p:cNvGrpSpPr/>
        <p:nvPr/>
      </p:nvGrpSpPr>
      <p:grpSpPr>
        <a:xfrm>
          <a:off x="0" y="0"/>
          <a:ext cx="0" cy="0"/>
          <a:chOff x="0" y="0"/>
          <a:chExt cx="0" cy="0"/>
        </a:xfrm>
      </p:grpSpPr>
      <p:sp>
        <p:nvSpPr>
          <p:cNvPr id="3" name="Espace réservé du contenu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6FF6E096-EF1C-4F34-9479-0063047DDCC9}" type="datetime1">
              <a:rPr lang="fr-FR" smtClean="0"/>
              <a:pPr/>
              <a:t>18/02/2018</a:t>
            </a:fld>
            <a:endParaRPr lang="fr-FR"/>
          </a:p>
        </p:txBody>
      </p:sp>
      <p:sp>
        <p:nvSpPr>
          <p:cNvPr id="6" name="Espace réservé du pied de page 5"/>
          <p:cNvSpPr>
            <a:spLocks noGrp="1"/>
          </p:cNvSpPr>
          <p:nvPr>
            <p:ph type="ftr" sz="quarter" idx="11"/>
          </p:nvPr>
        </p:nvSpPr>
        <p:spPr/>
        <p:txBody>
          <a:bodyPr/>
          <a:lstStyle>
            <a:extLst/>
          </a:lstStyle>
          <a:p>
            <a:r>
              <a:rPr lang="fr-FR" smtClean="0"/>
              <a:t>Benjamin Simler</a:t>
            </a:r>
            <a:endParaRPr lang="fr-FR"/>
          </a:p>
        </p:txBody>
      </p:sp>
      <p:sp>
        <p:nvSpPr>
          <p:cNvPr id="7" name="Espace réservé du numéro de diapositive 6"/>
          <p:cNvSpPr>
            <a:spLocks noGrp="1"/>
          </p:cNvSpPr>
          <p:nvPr>
            <p:ph type="sldNum" sz="quarter" idx="12"/>
          </p:nvPr>
        </p:nvSpPr>
        <p:spPr/>
        <p:txBody>
          <a:bodyPr/>
          <a:lstStyle>
            <a:extLst/>
          </a:lstStyle>
          <a:p>
            <a:fld id="{FD2BE182-1A12-41B6-95D9-E662C3B5524F}" type="slidenum">
              <a:rPr lang="fr-FR" smtClean="0"/>
              <a:pPr/>
              <a:t>‹N°›</a:t>
            </a:fld>
            <a:endParaRPr lang="fr-FR"/>
          </a:p>
        </p:txBody>
      </p:sp>
      <p:sp>
        <p:nvSpPr>
          <p:cNvPr id="8" name="Titre 7"/>
          <p:cNvSpPr>
            <a:spLocks noGrp="1"/>
          </p:cNvSpPr>
          <p:nvPr>
            <p:ph type="title"/>
          </p:nvPr>
        </p:nvSpPr>
        <p:spPr/>
        <p:txBody>
          <a:bodyPr rtlCol="0"/>
          <a:lstStyle>
            <a:extLst/>
          </a:lstStyle>
          <a:p>
            <a:r>
              <a:rPr kumimoji="0" lang="fr-FR" smtClean="0"/>
              <a:t>Cliquez pour modifier le style du titre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bg>
      <p:bgRef idx="1003">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8229600" cy="1143000"/>
          </a:xfrm>
        </p:spPr>
        <p:txBody>
          <a:bodyPr anchor="ctr"/>
          <a:lstStyle>
            <a:lvl1pPr>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fld id="{173A3B9C-05DE-4040-BD9E-32809C874354}" type="datetime1">
              <a:rPr lang="fr-FR" smtClean="0"/>
              <a:pPr/>
              <a:t>18/02/2018</a:t>
            </a:fld>
            <a:endParaRPr lang="fr-FR"/>
          </a:p>
        </p:txBody>
      </p:sp>
      <p:sp>
        <p:nvSpPr>
          <p:cNvPr id="8" name="Espace réservé du pied de page 7"/>
          <p:cNvSpPr>
            <a:spLocks noGrp="1"/>
          </p:cNvSpPr>
          <p:nvPr>
            <p:ph type="ftr" sz="quarter" idx="11"/>
          </p:nvPr>
        </p:nvSpPr>
        <p:spPr/>
        <p:txBody>
          <a:bodyPr/>
          <a:lstStyle>
            <a:extLst/>
          </a:lstStyle>
          <a:p>
            <a:r>
              <a:rPr lang="fr-FR" smtClean="0"/>
              <a:t>Benjamin Simler</a:t>
            </a:r>
            <a:endParaRPr lang="fr-FR"/>
          </a:p>
        </p:txBody>
      </p:sp>
      <p:sp>
        <p:nvSpPr>
          <p:cNvPr id="9" name="Espace réservé du numéro de diapositive 8"/>
          <p:cNvSpPr>
            <a:spLocks noGrp="1"/>
          </p:cNvSpPr>
          <p:nvPr>
            <p:ph type="sldNum" sz="quarter" idx="12"/>
          </p:nvPr>
        </p:nvSpPr>
        <p:spPr/>
        <p:txBody>
          <a:bodyPr/>
          <a:lstStyle>
            <a:extLst/>
          </a:lstStyle>
          <a:p>
            <a:fld id="{FD2BE182-1A12-41B6-95D9-E662C3B5524F}" type="slidenum">
              <a:rPr lang="fr-FR" smtClean="0"/>
              <a:pPr/>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bg>
      <p:bgRef idx="1002">
        <a:schemeClr val="bg1"/>
      </p:bgRef>
    </p:bg>
    <p:spTree>
      <p:nvGrpSpPr>
        <p:cNvPr id="1" name=""/>
        <p:cNvGrpSpPr/>
        <p:nvPr/>
      </p:nvGrpSpPr>
      <p:grpSpPr>
        <a:xfrm>
          <a:off x="0" y="0"/>
          <a:ext cx="0" cy="0"/>
          <a:chOff x="0" y="0"/>
          <a:chExt cx="0" cy="0"/>
        </a:xfrm>
      </p:grpSpPr>
      <p:sp>
        <p:nvSpPr>
          <p:cNvPr id="3" name="Espace réservé de la date 2"/>
          <p:cNvSpPr>
            <a:spLocks noGrp="1"/>
          </p:cNvSpPr>
          <p:nvPr>
            <p:ph type="dt" sz="half" idx="10"/>
          </p:nvPr>
        </p:nvSpPr>
        <p:spPr/>
        <p:txBody>
          <a:bodyPr/>
          <a:lstStyle>
            <a:extLst/>
          </a:lstStyle>
          <a:p>
            <a:fld id="{58F69CC2-B3C8-4C63-AAD6-AEAE79A51565}" type="datetime1">
              <a:rPr lang="fr-FR" smtClean="0"/>
              <a:pPr/>
              <a:t>18/02/2018</a:t>
            </a:fld>
            <a:endParaRPr lang="fr-FR"/>
          </a:p>
        </p:txBody>
      </p:sp>
      <p:sp>
        <p:nvSpPr>
          <p:cNvPr id="4" name="Espace réservé du pied de page 3"/>
          <p:cNvSpPr>
            <a:spLocks noGrp="1"/>
          </p:cNvSpPr>
          <p:nvPr>
            <p:ph type="ftr" sz="quarter" idx="11"/>
          </p:nvPr>
        </p:nvSpPr>
        <p:spPr/>
        <p:txBody>
          <a:bodyPr/>
          <a:lstStyle>
            <a:extLst/>
          </a:lstStyle>
          <a:p>
            <a:r>
              <a:rPr lang="fr-FR" smtClean="0"/>
              <a:t>Benjamin Simler</a:t>
            </a:r>
            <a:endParaRPr lang="fr-FR"/>
          </a:p>
        </p:txBody>
      </p:sp>
      <p:sp>
        <p:nvSpPr>
          <p:cNvPr id="5" name="Espace réservé du numéro de diapositive 4"/>
          <p:cNvSpPr>
            <a:spLocks noGrp="1"/>
          </p:cNvSpPr>
          <p:nvPr>
            <p:ph type="sldNum" sz="quarter" idx="12"/>
          </p:nvPr>
        </p:nvSpPr>
        <p:spPr/>
        <p:txBody>
          <a:bodyPr/>
          <a:lstStyle>
            <a:extLst/>
          </a:lstStyle>
          <a:p>
            <a:fld id="{FD2BE182-1A12-41B6-95D9-E662C3B5524F}" type="slidenum">
              <a:rPr lang="fr-FR" smtClean="0"/>
              <a:pPr/>
              <a:t>‹N°›</a:t>
            </a:fld>
            <a:endParaRPr lang="fr-FR"/>
          </a:p>
        </p:txBody>
      </p:sp>
      <p:sp>
        <p:nvSpPr>
          <p:cNvPr id="6" name="Titre 5"/>
          <p:cNvSpPr>
            <a:spLocks noGrp="1"/>
          </p:cNvSpPr>
          <p:nvPr>
            <p:ph type="title"/>
          </p:nvPr>
        </p:nvSpPr>
        <p:spPr/>
        <p:txBody>
          <a:bodyPr rtlCol="0"/>
          <a:lstStyle>
            <a:extLst/>
          </a:lstStyle>
          <a:p>
            <a:r>
              <a:rPr kumimoji="0" lang="fr-FR" smtClean="0"/>
              <a:t>Cliquez pour modifier le style du titre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extLst/>
          </a:lstStyle>
          <a:p>
            <a:fld id="{F6CD3E36-AF99-4C09-A2A7-5A0738AA1E98}" type="datetime1">
              <a:rPr lang="fr-FR" smtClean="0"/>
              <a:pPr/>
              <a:t>18/02/2018</a:t>
            </a:fld>
            <a:endParaRPr lang="fr-FR"/>
          </a:p>
        </p:txBody>
      </p:sp>
      <p:sp>
        <p:nvSpPr>
          <p:cNvPr id="3" name="Espace réservé du pied de page 2"/>
          <p:cNvSpPr>
            <a:spLocks noGrp="1"/>
          </p:cNvSpPr>
          <p:nvPr>
            <p:ph type="ftr" sz="quarter" idx="11"/>
          </p:nvPr>
        </p:nvSpPr>
        <p:spPr/>
        <p:txBody>
          <a:bodyPr/>
          <a:lstStyle>
            <a:extLst/>
          </a:lstStyle>
          <a:p>
            <a:r>
              <a:rPr lang="fr-FR" smtClean="0"/>
              <a:t>Benjamin Simler</a:t>
            </a:r>
            <a:endParaRPr lang="fr-FR"/>
          </a:p>
        </p:txBody>
      </p:sp>
      <p:sp>
        <p:nvSpPr>
          <p:cNvPr id="4" name="Espace réservé du numéro de diapositive 3"/>
          <p:cNvSpPr>
            <a:spLocks noGrp="1"/>
          </p:cNvSpPr>
          <p:nvPr>
            <p:ph type="sldNum" sz="quarter" idx="12"/>
          </p:nvPr>
        </p:nvSpPr>
        <p:spPr/>
        <p:txBody>
          <a:bodyPr/>
          <a:lstStyle>
            <a:extLst/>
          </a:lstStyle>
          <a:p>
            <a:fld id="{FD2BE182-1A12-41B6-95D9-E662C3B5524F}"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3">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a:xfrm>
            <a:off x="6727032" y="6407944"/>
            <a:ext cx="1920240" cy="365760"/>
          </a:xfrm>
        </p:spPr>
        <p:txBody>
          <a:bodyPr/>
          <a:lstStyle>
            <a:extLst/>
          </a:lstStyle>
          <a:p>
            <a:fld id="{20B3D91D-C2D2-43A9-A043-761F0C9CF618}" type="datetime1">
              <a:rPr lang="fr-FR" smtClean="0"/>
              <a:pPr/>
              <a:t>18/02/2018</a:t>
            </a:fld>
            <a:endParaRPr lang="fr-FR"/>
          </a:p>
        </p:txBody>
      </p:sp>
      <p:sp>
        <p:nvSpPr>
          <p:cNvPr id="6" name="Espace réservé du pied de page 5"/>
          <p:cNvSpPr>
            <a:spLocks noGrp="1"/>
          </p:cNvSpPr>
          <p:nvPr>
            <p:ph type="ftr" sz="quarter" idx="11"/>
          </p:nvPr>
        </p:nvSpPr>
        <p:spPr/>
        <p:txBody>
          <a:bodyPr/>
          <a:lstStyle>
            <a:extLst/>
          </a:lstStyle>
          <a:p>
            <a:r>
              <a:rPr lang="fr-FR" smtClean="0"/>
              <a:t>Benjamin Simler</a:t>
            </a:r>
            <a:endParaRPr lang="fr-FR"/>
          </a:p>
        </p:txBody>
      </p:sp>
      <p:sp>
        <p:nvSpPr>
          <p:cNvPr id="7" name="Espace réservé du numéro de diapositive 6"/>
          <p:cNvSpPr>
            <a:spLocks noGrp="1"/>
          </p:cNvSpPr>
          <p:nvPr>
            <p:ph type="sldNum" sz="quarter" idx="12"/>
          </p:nvPr>
        </p:nvSpPr>
        <p:spPr/>
        <p:txBody>
          <a:bodyPr/>
          <a:lstStyle>
            <a:extLst/>
          </a:lstStyle>
          <a:p>
            <a:fld id="{FD2BE182-1A12-41B6-95D9-E662C3B5524F}" type="slidenum">
              <a:rPr lang="fr-FR" smtClean="0"/>
              <a:pPr/>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bg>
      <p:bgRef idx="1002">
        <a:schemeClr val="bg1"/>
      </p:bgRef>
    </p:bg>
    <p:spTree>
      <p:nvGrpSpPr>
        <p:cNvPr id="1" name=""/>
        <p:cNvGrpSpPr/>
        <p:nvPr/>
      </p:nvGrpSpPr>
      <p:grpSpPr>
        <a:xfrm>
          <a:off x="0" y="0"/>
          <a:ext cx="0" cy="0"/>
          <a:chOff x="0" y="0"/>
          <a:chExt cx="0" cy="0"/>
        </a:xfrm>
      </p:grpSpPr>
      <p:sp>
        <p:nvSpPr>
          <p:cNvPr id="4" name="Espace réservé du texte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fr-FR" smtClean="0"/>
              <a:t>Cliquez pour modifier les styles du texte du masque</a:t>
            </a:r>
          </a:p>
        </p:txBody>
      </p:sp>
      <p:sp>
        <p:nvSpPr>
          <p:cNvPr id="3" name="Espace réservé pour une image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fr-FR" smtClean="0"/>
              <a:t>Cliquez sur l'icône pour ajouter une image</a:t>
            </a:r>
            <a:endParaRPr kumimoji="0" lang="en-US" dirty="0"/>
          </a:p>
        </p:txBody>
      </p:sp>
      <p:sp>
        <p:nvSpPr>
          <p:cNvPr id="5" name="Espace réservé de la date 4"/>
          <p:cNvSpPr>
            <a:spLocks noGrp="1"/>
          </p:cNvSpPr>
          <p:nvPr>
            <p:ph type="dt" sz="half" idx="10"/>
          </p:nvPr>
        </p:nvSpPr>
        <p:spPr/>
        <p:txBody>
          <a:bodyPr/>
          <a:lstStyle>
            <a:lvl1pPr>
              <a:defRPr>
                <a:solidFill>
                  <a:schemeClr val="tx1"/>
                </a:solidFill>
              </a:defRPr>
            </a:lvl1pPr>
            <a:extLst/>
          </a:lstStyle>
          <a:p>
            <a:fld id="{CECD458B-2D37-4570-9B4D-94D640C76004}" type="datetime1">
              <a:rPr lang="fr-FR" smtClean="0"/>
              <a:pPr/>
              <a:t>18/02/2018</a:t>
            </a:fld>
            <a:endParaRPr lang="fr-FR"/>
          </a:p>
        </p:txBody>
      </p:sp>
      <p:sp>
        <p:nvSpPr>
          <p:cNvPr id="6" name="Espace réservé du pied de page 5"/>
          <p:cNvSpPr>
            <a:spLocks noGrp="1"/>
          </p:cNvSpPr>
          <p:nvPr>
            <p:ph type="ftr" sz="quarter" idx="11"/>
          </p:nvPr>
        </p:nvSpPr>
        <p:spPr>
          <a:xfrm>
            <a:off x="4380072" y="6407944"/>
            <a:ext cx="2350681" cy="365125"/>
          </a:xfrm>
        </p:spPr>
        <p:txBody>
          <a:bodyPr/>
          <a:lstStyle>
            <a:lvl1pPr>
              <a:defRPr>
                <a:solidFill>
                  <a:schemeClr val="tx1"/>
                </a:solidFill>
              </a:defRPr>
            </a:lvl1pPr>
            <a:extLst/>
          </a:lstStyle>
          <a:p>
            <a:r>
              <a:rPr lang="fr-FR" smtClean="0"/>
              <a:t>Benjamin Simler</a:t>
            </a:r>
            <a:endParaRPr lang="fr-FR"/>
          </a:p>
        </p:txBody>
      </p:sp>
      <p:sp>
        <p:nvSpPr>
          <p:cNvPr id="7" name="Espace réservé du numéro de diapositive 6"/>
          <p:cNvSpPr>
            <a:spLocks noGrp="1"/>
          </p:cNvSpPr>
          <p:nvPr>
            <p:ph type="sldNum" sz="quarter" idx="12"/>
          </p:nvPr>
        </p:nvSpPr>
        <p:spPr/>
        <p:txBody>
          <a:bodyPr/>
          <a:lstStyle>
            <a:lvl1pPr>
              <a:defRPr>
                <a:solidFill>
                  <a:schemeClr val="tx1"/>
                </a:solidFill>
              </a:defRPr>
            </a:lvl1pPr>
            <a:extLst/>
          </a:lstStyle>
          <a:p>
            <a:fld id="{FD2BE182-1A12-41B6-95D9-E662C3B5524F}" type="slidenum">
              <a:rPr lang="fr-FR" smtClean="0"/>
              <a:pPr/>
              <a:t>‹N°›</a:t>
            </a:fld>
            <a:endParaRPr lang="fr-FR"/>
          </a:p>
        </p:txBody>
      </p:sp>
      <p:sp>
        <p:nvSpPr>
          <p:cNvPr id="2" name="Titr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fr-FR" smtClean="0"/>
              <a:t>Cliquez pour modifier le style du titre</a:t>
            </a:r>
            <a:endParaRPr kumimoji="0" lang="en-US"/>
          </a:p>
        </p:txBody>
      </p:sp>
      <p:sp>
        <p:nvSpPr>
          <p:cNvPr id="8" name="Forme libre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orme libre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Triangle rect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Connecteur droit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orme libre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orme libre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Triangle rect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Connecteur droit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Espace réservé du titre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09471D06-7924-4FB8-ABA5-D290590CF1ED}" type="datetime1">
              <a:rPr lang="fr-FR" smtClean="0"/>
              <a:pPr/>
              <a:t>18/02/2018</a:t>
            </a:fld>
            <a:endParaRPr lang="fr-FR"/>
          </a:p>
        </p:txBody>
      </p:sp>
      <p:sp>
        <p:nvSpPr>
          <p:cNvPr id="22" name="Espace réservé du pied de page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r>
              <a:rPr lang="fr-FR" smtClean="0"/>
              <a:t>Benjamin Simler</a:t>
            </a:r>
            <a:endParaRPr lang="fr-FR"/>
          </a:p>
        </p:txBody>
      </p:sp>
      <p:sp>
        <p:nvSpPr>
          <p:cNvPr id="18" name="Espace réservé du numéro de diapositive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FD2BE182-1A12-41B6-95D9-E662C3B5524F}"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sldNum="0" hd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fr.wikipedia.org/wiki/Assainissement" TargetMode="External"/><Relationship Id="rId2" Type="http://schemas.openxmlformats.org/officeDocument/2006/relationships/hyperlink" Target="https://fr.wikipedia.org/wiki/%C3%89gout"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fr.wikipedia.org/wiki/Pompes_%C3%A0_chaleur"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fr.wikipedia.org/wiki/Pollution_de_l'eau"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hyperlink" Target="https://fr.wikipedia.org/wiki/Pneumatique_(v%C3%A9hicule)" TargetMode="External"/><Relationship Id="rId3" Type="http://schemas.openxmlformats.org/officeDocument/2006/relationships/hyperlink" Target="https://fr.wikipedia.org/wiki/Eaux_noires_(%C3%A9cologie)" TargetMode="External"/><Relationship Id="rId7" Type="http://schemas.openxmlformats.org/officeDocument/2006/relationships/hyperlink" Target="https://fr.wikipedia.org/wiki/Hydrocarbure" TargetMode="External"/><Relationship Id="rId2" Type="http://schemas.openxmlformats.org/officeDocument/2006/relationships/hyperlink" Target="https://fr.wikipedia.org/wiki/Eaux_grises" TargetMode="External"/><Relationship Id="rId1" Type="http://schemas.openxmlformats.org/officeDocument/2006/relationships/slideLayout" Target="../slideLayouts/slideLayout2.xml"/><Relationship Id="rId6" Type="http://schemas.openxmlformats.org/officeDocument/2006/relationships/hyperlink" Target="https://fr.wikipedia.org/wiki/Ruissellement" TargetMode="External"/><Relationship Id="rId11" Type="http://schemas.openxmlformats.org/officeDocument/2006/relationships/hyperlink" Target="https://fr.wikipedia.org/wiki/Eau_pluviale" TargetMode="External"/><Relationship Id="rId5" Type="http://schemas.openxmlformats.org/officeDocument/2006/relationships/hyperlink" Target="https://fr.wikipedia.org/wiki/Cosm%C3%A9tique" TargetMode="External"/><Relationship Id="rId10" Type="http://schemas.openxmlformats.org/officeDocument/2006/relationships/hyperlink" Target="https://fr.wikipedia.org/wiki/Papier" TargetMode="External"/><Relationship Id="rId4" Type="http://schemas.openxmlformats.org/officeDocument/2006/relationships/hyperlink" Target="https://fr.wikipedia.org/wiki/Mati%C3%A8re_f%C3%A9cale" TargetMode="External"/><Relationship Id="rId9" Type="http://schemas.openxmlformats.org/officeDocument/2006/relationships/hyperlink" Target="https://fr.wikipedia.org/wiki/Eau_blanche_(papeterie)" TargetMode="External"/></Relationships>
</file>

<file path=ppt/slides/_rels/slide6.xml.rels><?xml version="1.0" encoding="UTF-8" standalone="yes"?>
<Relationships xmlns="http://schemas.openxmlformats.org/package/2006/relationships"><Relationship Id="rId2" Type="http://schemas.openxmlformats.org/officeDocument/2006/relationships/hyperlink" Target="https://fr.wikipedia.org/wiki/Biod%C3%A9gradation"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fr.wikipedia.org/wiki/B%C3%A9tail" TargetMode="External"/><Relationship Id="rId2" Type="http://schemas.openxmlformats.org/officeDocument/2006/relationships/hyperlink" Target="https://fr.wikipedia.org/wiki/R%C3%A9utilisation_ou_recyclage_des_eaux_us%C3%A9es" TargetMode="External"/><Relationship Id="rId1" Type="http://schemas.openxmlformats.org/officeDocument/2006/relationships/slideLayout" Target="../slideLayouts/slideLayout2.xml"/><Relationship Id="rId5" Type="http://schemas.openxmlformats.org/officeDocument/2006/relationships/hyperlink" Target="https://fr.wikipedia.org/wiki/Pisciculture" TargetMode="External"/><Relationship Id="rId4" Type="http://schemas.openxmlformats.org/officeDocument/2006/relationships/hyperlink" Target="https://fr.wikipedia.org/wiki/Gibier"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s://fr.wikipedia.org/wiki/Centrale_thermique" TargetMode="External"/><Relationship Id="rId2" Type="http://schemas.openxmlformats.org/officeDocument/2006/relationships/hyperlink" Target="https://fr.wikipedia.org/wiki/Cendre" TargetMode="External"/><Relationship Id="rId1" Type="http://schemas.openxmlformats.org/officeDocument/2006/relationships/slideLayout" Target="../slideLayouts/slideLayout2.xml"/><Relationship Id="rId4" Type="http://schemas.openxmlformats.org/officeDocument/2006/relationships/hyperlink" Target="https://fr.wikipedia.org/wiki/Laine_de_verre"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s://fr.wikipedia.org/wiki/R%C3%A9acteurs_nucl%C3%A9aires" TargetMode="External"/><Relationship Id="rId7" Type="http://schemas.openxmlformats.org/officeDocument/2006/relationships/hyperlink" Target="https://fr.wikipedia.org/wiki/Industrie_automobile" TargetMode="External"/><Relationship Id="rId2" Type="http://schemas.openxmlformats.org/officeDocument/2006/relationships/hyperlink" Target="https://fr.wikipedia.org/wiki/Centrales_%C3%A9lectriques" TargetMode="External"/><Relationship Id="rId1" Type="http://schemas.openxmlformats.org/officeDocument/2006/relationships/slideLayout" Target="../slideLayouts/slideLayout2.xml"/><Relationship Id="rId6" Type="http://schemas.openxmlformats.org/officeDocument/2006/relationships/hyperlink" Target="https://fr.wikipedia.org/wiki/Caoutchouc_(mat%C3%A9riau)" TargetMode="External"/><Relationship Id="rId5" Type="http://schemas.openxmlformats.org/officeDocument/2006/relationships/hyperlink" Target="https://fr.wikipedia.org/wiki/Chimie" TargetMode="External"/><Relationship Id="rId4" Type="http://schemas.openxmlformats.org/officeDocument/2006/relationships/hyperlink" Target="https://fr.wikipedia.org/wiki/P%C3%A9trochimie"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lstStyle/>
          <a:p>
            <a:r>
              <a:rPr lang="fr-FR" sz="2000" u="sng" dirty="0" smtClean="0"/>
              <a:t>Eaux formées du sous-produit d'une utilisation humaine </a:t>
            </a:r>
          </a:p>
          <a:p>
            <a:pPr lvl="1"/>
            <a:r>
              <a:rPr lang="fr-FR" dirty="0" smtClean="0"/>
              <a:t>usage domestique</a:t>
            </a:r>
          </a:p>
          <a:p>
            <a:pPr lvl="1"/>
            <a:r>
              <a:rPr lang="fr-FR" dirty="0" smtClean="0"/>
              <a:t>Usage industriel</a:t>
            </a:r>
          </a:p>
          <a:p>
            <a:pPr lvl="1"/>
            <a:r>
              <a:rPr lang="fr-FR" dirty="0" smtClean="0"/>
              <a:t>Usage artisanal</a:t>
            </a:r>
          </a:p>
          <a:p>
            <a:pPr lvl="1"/>
            <a:r>
              <a:rPr lang="fr-FR" dirty="0" smtClean="0"/>
              <a:t>Usage agricole </a:t>
            </a:r>
          </a:p>
          <a:p>
            <a:pPr lvl="1"/>
            <a:endParaRPr lang="fr-FR" dirty="0" smtClean="0"/>
          </a:p>
          <a:p>
            <a:pPr lvl="1">
              <a:buNone/>
            </a:pPr>
            <a:r>
              <a:rPr lang="fr-FR" dirty="0" smtClean="0"/>
              <a:t>d'où l’usage de l'expression «</a:t>
            </a:r>
            <a:r>
              <a:rPr lang="fr-FR" i="1" dirty="0" smtClean="0"/>
              <a:t> eaux usées </a:t>
            </a:r>
            <a:r>
              <a:rPr lang="fr-FR" dirty="0" smtClean="0"/>
              <a:t>». </a:t>
            </a:r>
          </a:p>
          <a:p>
            <a:pPr lvl="1">
              <a:buNone/>
            </a:pPr>
            <a:r>
              <a:rPr lang="fr-FR" dirty="0" smtClean="0"/>
              <a:t>Elles ont au passage été </a:t>
            </a:r>
            <a:r>
              <a:rPr lang="fr-FR" dirty="0" smtClean="0">
                <a:solidFill>
                  <a:srgbClr val="FF0000"/>
                </a:solidFill>
              </a:rPr>
              <a:t>altérées</a:t>
            </a:r>
            <a:r>
              <a:rPr lang="fr-FR" dirty="0" smtClean="0"/>
              <a:t> et sont considérées comme </a:t>
            </a:r>
            <a:r>
              <a:rPr lang="fr-FR" dirty="0" smtClean="0">
                <a:solidFill>
                  <a:srgbClr val="FF0000"/>
                </a:solidFill>
              </a:rPr>
              <a:t>polluées</a:t>
            </a:r>
            <a:r>
              <a:rPr lang="fr-FR" dirty="0" smtClean="0"/>
              <a:t> et devant être </a:t>
            </a:r>
            <a:r>
              <a:rPr lang="fr-FR" dirty="0" smtClean="0">
                <a:solidFill>
                  <a:srgbClr val="FF0000"/>
                </a:solidFill>
              </a:rPr>
              <a:t>traitées</a:t>
            </a:r>
            <a:r>
              <a:rPr lang="fr-FR" dirty="0" smtClean="0"/>
              <a:t> avant leur remise en circuit  dans le milieu naturel.</a:t>
            </a:r>
            <a:endParaRPr lang="fr-FR" dirty="0"/>
          </a:p>
        </p:txBody>
      </p:sp>
      <p:sp>
        <p:nvSpPr>
          <p:cNvPr id="3" name="Titre 2"/>
          <p:cNvSpPr>
            <a:spLocks noGrp="1"/>
          </p:cNvSpPr>
          <p:nvPr>
            <p:ph type="title"/>
          </p:nvPr>
        </p:nvSpPr>
        <p:spPr/>
        <p:txBody>
          <a:bodyPr/>
          <a:lstStyle/>
          <a:p>
            <a:pPr algn="ctr"/>
            <a:r>
              <a:rPr lang="fr-FR" dirty="0" smtClean="0"/>
              <a:t>Eaux usées</a:t>
            </a:r>
            <a:endParaRPr lang="fr-FR" dirty="0"/>
          </a:p>
        </p:txBody>
      </p:sp>
      <p:sp>
        <p:nvSpPr>
          <p:cNvPr id="4" name="Espace réservé du pied de page 3"/>
          <p:cNvSpPr>
            <a:spLocks noGrp="1"/>
          </p:cNvSpPr>
          <p:nvPr>
            <p:ph type="ftr" sz="quarter" idx="11"/>
          </p:nvPr>
        </p:nvSpPr>
        <p:spPr/>
        <p:txBody>
          <a:bodyPr/>
          <a:lstStyle/>
          <a:p>
            <a:r>
              <a:rPr lang="fr-FR" dirty="0" smtClean="0"/>
              <a:t>Benjamin Simler</a:t>
            </a:r>
            <a:endParaRPr lang="fr-F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normAutofit/>
          </a:bodyPr>
          <a:lstStyle/>
          <a:p>
            <a:r>
              <a:rPr lang="fr-FR" dirty="0" smtClean="0"/>
              <a:t>les eaux usées sont utilisées après traitement biologique.</a:t>
            </a:r>
          </a:p>
          <a:p>
            <a:r>
              <a:rPr lang="fr-FR" dirty="0" smtClean="0"/>
              <a:t>Leur intérêt réside dans le fait que :</a:t>
            </a:r>
          </a:p>
          <a:p>
            <a:pPr lvl="1"/>
            <a:r>
              <a:rPr lang="fr-FR" dirty="0" smtClean="0"/>
              <a:t>Les eaux contiennent des nutriments. </a:t>
            </a:r>
          </a:p>
          <a:p>
            <a:pPr lvl="1"/>
            <a:r>
              <a:rPr lang="fr-FR" dirty="0" smtClean="0"/>
              <a:t>Ils accroissent notablement les rendements agricoles et réduisent le recours aux engrais artificiels coûteux.</a:t>
            </a:r>
          </a:p>
          <a:p>
            <a:pPr>
              <a:buNone/>
            </a:pPr>
            <a:endParaRPr lang="fr-FR" dirty="0"/>
          </a:p>
        </p:txBody>
      </p:sp>
      <p:sp>
        <p:nvSpPr>
          <p:cNvPr id="3" name="Titre 2"/>
          <p:cNvSpPr>
            <a:spLocks noGrp="1"/>
          </p:cNvSpPr>
          <p:nvPr>
            <p:ph type="title"/>
          </p:nvPr>
        </p:nvSpPr>
        <p:spPr/>
        <p:txBody>
          <a:bodyPr>
            <a:noAutofit/>
          </a:bodyPr>
          <a:lstStyle/>
          <a:p>
            <a:pPr algn="ctr"/>
            <a:r>
              <a:rPr lang="fr-FR" sz="3200" dirty="0" smtClean="0"/>
              <a:t>Réutiliser les eaux usées traitées dans </a:t>
            </a:r>
            <a:r>
              <a:rPr lang="fr-FR" sz="3200" dirty="0" smtClean="0">
                <a:solidFill>
                  <a:srgbClr val="FF0000"/>
                </a:solidFill>
              </a:rPr>
              <a:t>l’irrigation</a:t>
            </a:r>
            <a:endParaRPr lang="fr-FR" sz="3200" dirty="0">
              <a:solidFill>
                <a:srgbClr val="FF0000"/>
              </a:solidFill>
            </a:endParaRPr>
          </a:p>
        </p:txBody>
      </p:sp>
      <p:sp>
        <p:nvSpPr>
          <p:cNvPr id="4" name="Espace réservé du pied de page 3"/>
          <p:cNvSpPr>
            <a:spLocks noGrp="1"/>
          </p:cNvSpPr>
          <p:nvPr>
            <p:ph type="ftr" sz="quarter" idx="11"/>
          </p:nvPr>
        </p:nvSpPr>
        <p:spPr/>
        <p:txBody>
          <a:bodyPr/>
          <a:lstStyle/>
          <a:p>
            <a:r>
              <a:rPr lang="fr-FR" smtClean="0"/>
              <a:t>Benjamin Simler</a:t>
            </a:r>
            <a:endParaRPr lang="fr-F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lstStyle/>
          <a:p>
            <a:r>
              <a:rPr lang="fr-FR" dirty="0" smtClean="0"/>
              <a:t>(eau non potable)</a:t>
            </a:r>
          </a:p>
          <a:p>
            <a:pPr lvl="1"/>
            <a:r>
              <a:rPr lang="fr-FR" dirty="0" smtClean="0"/>
              <a:t>l'arrosage des parcs et jardins publics</a:t>
            </a:r>
          </a:p>
          <a:p>
            <a:pPr lvl="1"/>
            <a:r>
              <a:rPr lang="fr-FR" dirty="0" smtClean="0"/>
              <a:t>le lavage des rues</a:t>
            </a:r>
          </a:p>
          <a:p>
            <a:pPr lvl="1"/>
            <a:r>
              <a:rPr lang="fr-FR" dirty="0" smtClean="0"/>
              <a:t>la lutte contre les incendies</a:t>
            </a:r>
          </a:p>
          <a:p>
            <a:pPr lvl="1"/>
            <a:r>
              <a:rPr lang="fr-FR" dirty="0" smtClean="0"/>
              <a:t>le nettoyage des engins de collecte des ordures ménagères</a:t>
            </a:r>
          </a:p>
          <a:p>
            <a:pPr lvl="1"/>
            <a:endParaRPr lang="fr-FR" dirty="0" smtClean="0"/>
          </a:p>
          <a:p>
            <a:r>
              <a:rPr lang="fr-FR" sz="2400" dirty="0" smtClean="0"/>
              <a:t>L’émission </a:t>
            </a:r>
            <a:r>
              <a:rPr lang="fr-FR" sz="2400" dirty="0" err="1" smtClean="0"/>
              <a:t>Xenius</a:t>
            </a:r>
            <a:r>
              <a:rPr lang="fr-FR" sz="2400" dirty="0" smtClean="0"/>
              <a:t> montre le bel exemple de la ville de Hambourg qui a </a:t>
            </a:r>
          </a:p>
          <a:p>
            <a:pPr lvl="1"/>
            <a:r>
              <a:rPr lang="fr-FR" sz="2000" dirty="0" smtClean="0"/>
              <a:t>le plus vieux réseau européen de canalisation</a:t>
            </a:r>
          </a:p>
          <a:p>
            <a:pPr lvl="1"/>
            <a:r>
              <a:rPr lang="fr-FR" sz="2000" dirty="0" smtClean="0"/>
              <a:t>Le plus moderne réseau de traitement des eaux usées.</a:t>
            </a:r>
          </a:p>
          <a:p>
            <a:endParaRPr lang="fr-FR" dirty="0"/>
          </a:p>
        </p:txBody>
      </p:sp>
      <p:sp>
        <p:nvSpPr>
          <p:cNvPr id="3" name="Titre 2"/>
          <p:cNvSpPr>
            <a:spLocks noGrp="1"/>
          </p:cNvSpPr>
          <p:nvPr>
            <p:ph type="title"/>
          </p:nvPr>
        </p:nvSpPr>
        <p:spPr/>
        <p:txBody>
          <a:bodyPr>
            <a:normAutofit fontScale="90000"/>
          </a:bodyPr>
          <a:lstStyle/>
          <a:p>
            <a:pPr algn="ctr"/>
            <a:r>
              <a:rPr lang="fr-FR" dirty="0" smtClean="0"/>
              <a:t>Réutiliser les eaux usées traitées dans </a:t>
            </a:r>
            <a:r>
              <a:rPr lang="fr-FR" dirty="0" smtClean="0">
                <a:solidFill>
                  <a:srgbClr val="FF0000"/>
                </a:solidFill>
              </a:rPr>
              <a:t>les villes</a:t>
            </a:r>
            <a:endParaRPr lang="fr-FR" dirty="0">
              <a:solidFill>
                <a:srgbClr val="FF0000"/>
              </a:solidFill>
            </a:endParaRPr>
          </a:p>
        </p:txBody>
      </p:sp>
      <p:sp>
        <p:nvSpPr>
          <p:cNvPr id="4" name="Espace réservé du pied de page 3"/>
          <p:cNvSpPr>
            <a:spLocks noGrp="1"/>
          </p:cNvSpPr>
          <p:nvPr>
            <p:ph type="ftr" sz="quarter" idx="11"/>
          </p:nvPr>
        </p:nvSpPr>
        <p:spPr/>
        <p:txBody>
          <a:bodyPr/>
          <a:lstStyle/>
          <a:p>
            <a:r>
              <a:rPr lang="fr-FR" smtClean="0"/>
              <a:t>Benjamin Simler</a:t>
            </a:r>
            <a:endParaRPr lang="fr-F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lstStyle/>
          <a:p>
            <a:r>
              <a:rPr lang="fr-FR" dirty="0" smtClean="0"/>
              <a:t>Dans la plupart des pays et en particulier dans les villes, les eaux usées sont:</a:t>
            </a:r>
          </a:p>
          <a:p>
            <a:pPr lvl="1"/>
            <a:r>
              <a:rPr lang="fr-FR" dirty="0" smtClean="0"/>
              <a:t> collectées </a:t>
            </a:r>
          </a:p>
          <a:p>
            <a:pPr lvl="1"/>
            <a:r>
              <a:rPr lang="fr-FR" dirty="0" smtClean="0"/>
              <a:t>acheminées </a:t>
            </a:r>
          </a:p>
          <a:p>
            <a:pPr lvl="1"/>
            <a:endParaRPr lang="fr-FR" dirty="0" smtClean="0"/>
          </a:p>
          <a:p>
            <a:pPr lvl="1">
              <a:buNone/>
            </a:pPr>
            <a:r>
              <a:rPr lang="fr-FR" dirty="0" smtClean="0"/>
              <a:t>par un réseau d'</a:t>
            </a:r>
            <a:r>
              <a:rPr lang="fr-FR" dirty="0" smtClean="0">
                <a:hlinkClick r:id="rId2" tooltip="Égout"/>
              </a:rPr>
              <a:t>égout</a:t>
            </a:r>
            <a:r>
              <a:rPr lang="fr-FR" dirty="0" smtClean="0"/>
              <a:t> (ou réseau d'</a:t>
            </a:r>
            <a:r>
              <a:rPr lang="fr-FR" dirty="0" smtClean="0">
                <a:hlinkClick r:id="rId3" tooltip="Assainissement"/>
              </a:rPr>
              <a:t>assainissement</a:t>
            </a:r>
            <a:r>
              <a:rPr lang="fr-FR" dirty="0" smtClean="0"/>
              <a:t>),</a:t>
            </a:r>
          </a:p>
          <a:p>
            <a:pPr lvl="1">
              <a:buNone/>
            </a:pPr>
            <a:endParaRPr lang="fr-FR" dirty="0" smtClean="0"/>
          </a:p>
          <a:p>
            <a:pPr lvl="1">
              <a:buNone/>
            </a:pPr>
            <a:endParaRPr lang="fr-FR" dirty="0" smtClean="0"/>
          </a:p>
          <a:p>
            <a:pPr marL="850392" lvl="1" indent="-457200">
              <a:buNone/>
            </a:pPr>
            <a:r>
              <a:rPr lang="fr-FR" dirty="0" smtClean="0"/>
              <a:t>jusqu'à une station de traitement</a:t>
            </a:r>
          </a:p>
          <a:p>
            <a:endParaRPr lang="fr-FR" dirty="0"/>
          </a:p>
        </p:txBody>
      </p:sp>
      <p:sp>
        <p:nvSpPr>
          <p:cNvPr id="3" name="Titre 2"/>
          <p:cNvSpPr>
            <a:spLocks noGrp="1"/>
          </p:cNvSpPr>
          <p:nvPr>
            <p:ph type="title"/>
          </p:nvPr>
        </p:nvSpPr>
        <p:spPr/>
        <p:txBody>
          <a:bodyPr/>
          <a:lstStyle/>
          <a:p>
            <a:pPr algn="ctr"/>
            <a:r>
              <a:rPr lang="fr-FR" dirty="0" smtClean="0"/>
              <a:t>Traitement des eaux usées</a:t>
            </a:r>
            <a:endParaRPr lang="fr-FR" dirty="0"/>
          </a:p>
        </p:txBody>
      </p:sp>
      <p:sp>
        <p:nvSpPr>
          <p:cNvPr id="4" name="Espace réservé du pied de page 3"/>
          <p:cNvSpPr>
            <a:spLocks noGrp="1"/>
          </p:cNvSpPr>
          <p:nvPr>
            <p:ph type="ftr" sz="quarter" idx="11"/>
          </p:nvPr>
        </p:nvSpPr>
        <p:spPr/>
        <p:txBody>
          <a:bodyPr/>
          <a:lstStyle/>
          <a:p>
            <a:r>
              <a:rPr lang="fr-FR" smtClean="0"/>
              <a:t>Benjamin Simler</a:t>
            </a:r>
            <a:endParaRPr lang="fr-F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normAutofit/>
          </a:bodyPr>
          <a:lstStyle/>
          <a:p>
            <a:pPr>
              <a:buNone/>
            </a:pPr>
            <a:r>
              <a:rPr lang="fr-FR" b="1" dirty="0" smtClean="0"/>
              <a:t/>
            </a:r>
            <a:br>
              <a:rPr lang="fr-FR" b="1" dirty="0" smtClean="0"/>
            </a:br>
            <a:r>
              <a:rPr lang="fr-FR" b="1" dirty="0" smtClean="0"/>
              <a:t>La station d'épuration est une véritable "machine à laver l'eau" qui permet de respecter l'environnement en rejetant dans le milieu naturel des eaux propres.</a:t>
            </a:r>
            <a:br>
              <a:rPr lang="fr-FR" b="1" dirty="0" smtClean="0"/>
            </a:br>
            <a:r>
              <a:rPr lang="fr-FR" b="1" dirty="0" smtClean="0"/>
              <a:t>Le but n'est pas de transformer cette eau de nouveau en eau potable .</a:t>
            </a:r>
          </a:p>
          <a:p>
            <a:r>
              <a:rPr lang="fr-FR" b="1" dirty="0" smtClean="0"/>
              <a:t>Il ne faut pas confondre eau potable et eau propre.</a:t>
            </a:r>
            <a:endParaRPr lang="fr-FR" dirty="0"/>
          </a:p>
        </p:txBody>
      </p:sp>
      <p:sp>
        <p:nvSpPr>
          <p:cNvPr id="3" name="Titre 2"/>
          <p:cNvSpPr>
            <a:spLocks noGrp="1"/>
          </p:cNvSpPr>
          <p:nvPr>
            <p:ph type="title"/>
          </p:nvPr>
        </p:nvSpPr>
        <p:spPr/>
        <p:txBody>
          <a:bodyPr>
            <a:normAutofit fontScale="90000"/>
          </a:bodyPr>
          <a:lstStyle/>
          <a:p>
            <a:r>
              <a:rPr lang="fr-FR" dirty="0" smtClean="0"/>
              <a:t>Principes d’une station d’épuration</a:t>
            </a:r>
            <a:endParaRPr lang="fr-FR" dirty="0"/>
          </a:p>
        </p:txBody>
      </p:sp>
      <p:sp>
        <p:nvSpPr>
          <p:cNvPr id="4" name="Espace réservé du pied de page 3"/>
          <p:cNvSpPr>
            <a:spLocks noGrp="1"/>
          </p:cNvSpPr>
          <p:nvPr>
            <p:ph type="ftr" sz="quarter" idx="11"/>
          </p:nvPr>
        </p:nvSpPr>
        <p:spPr/>
        <p:txBody>
          <a:bodyPr/>
          <a:lstStyle/>
          <a:p>
            <a:r>
              <a:rPr lang="fr-FR" smtClean="0"/>
              <a:t>Benjamin Simler</a:t>
            </a:r>
            <a:endParaRPr lang="fr-F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lstStyle/>
          <a:p>
            <a:r>
              <a:rPr lang="fr-FR" dirty="0" smtClean="0"/>
              <a:t>récupérer les calories des eaux usées encore tièdes,  dans des canalisations d'égouts reliés à des </a:t>
            </a:r>
            <a:r>
              <a:rPr lang="fr-FR" dirty="0" smtClean="0">
                <a:hlinkClick r:id="rId2" tooltip="Pompes à chaleur"/>
              </a:rPr>
              <a:t>pompes à chaleur</a:t>
            </a:r>
            <a:r>
              <a:rPr lang="fr-FR" dirty="0" smtClean="0"/>
              <a:t>.</a:t>
            </a:r>
          </a:p>
          <a:p>
            <a:pPr>
              <a:buNone/>
            </a:pPr>
            <a:endParaRPr lang="fr-FR" dirty="0" smtClean="0"/>
          </a:p>
          <a:p>
            <a:r>
              <a:rPr lang="fr-FR" dirty="0" smtClean="0"/>
              <a:t>L’émission </a:t>
            </a:r>
            <a:r>
              <a:rPr lang="fr-FR" dirty="0" err="1" smtClean="0"/>
              <a:t>Xenius</a:t>
            </a:r>
            <a:r>
              <a:rPr lang="fr-FR" dirty="0" smtClean="0"/>
              <a:t> montre le bel exemple de récupération d’énergie à partir de la collecte des résidus de graisse </a:t>
            </a:r>
            <a:r>
              <a:rPr lang="fr-FR" smtClean="0"/>
              <a:t>d’un </a:t>
            </a:r>
            <a:r>
              <a:rPr lang="fr-FR" smtClean="0"/>
              <a:t>hôpital </a:t>
            </a:r>
            <a:r>
              <a:rPr lang="fr-FR" dirty="0" smtClean="0"/>
              <a:t>local.</a:t>
            </a:r>
            <a:endParaRPr lang="fr-FR" dirty="0"/>
          </a:p>
        </p:txBody>
      </p:sp>
      <p:sp>
        <p:nvSpPr>
          <p:cNvPr id="3" name="Titre 2"/>
          <p:cNvSpPr>
            <a:spLocks noGrp="1"/>
          </p:cNvSpPr>
          <p:nvPr>
            <p:ph type="title"/>
          </p:nvPr>
        </p:nvSpPr>
        <p:spPr/>
        <p:txBody>
          <a:bodyPr>
            <a:noAutofit/>
          </a:bodyPr>
          <a:lstStyle/>
          <a:p>
            <a:pPr algn="ctr"/>
            <a:r>
              <a:rPr lang="fr-FR" sz="3200" dirty="0" smtClean="0"/>
              <a:t>Récupérer de la chaleur des eaux usées</a:t>
            </a:r>
            <a:endParaRPr lang="fr-FR" sz="3200" dirty="0"/>
          </a:p>
        </p:txBody>
      </p:sp>
      <p:sp>
        <p:nvSpPr>
          <p:cNvPr id="4" name="Espace réservé du pied de page 3"/>
          <p:cNvSpPr>
            <a:spLocks noGrp="1"/>
          </p:cNvSpPr>
          <p:nvPr>
            <p:ph type="ftr" sz="quarter" idx="11"/>
          </p:nvPr>
        </p:nvSpPr>
        <p:spPr/>
        <p:txBody>
          <a:bodyPr/>
          <a:lstStyle/>
          <a:p>
            <a:r>
              <a:rPr lang="fr-FR" smtClean="0"/>
              <a:t>Benjamin Simler</a:t>
            </a:r>
            <a:endParaRPr lang="fr-F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normAutofit lnSpcReduction="10000"/>
          </a:bodyPr>
          <a:lstStyle/>
          <a:p>
            <a:r>
              <a:rPr lang="fr-FR" b="1" dirty="0" smtClean="0"/>
              <a:t>Toute l'eau que nous utilisons à la maison est collectée dans le réseau d'égouts sous forme d'eaux usées.</a:t>
            </a:r>
          </a:p>
          <a:p>
            <a:r>
              <a:rPr lang="fr-FR" b="1" dirty="0" smtClean="0"/>
              <a:t>ces eaux sont collectées pour être traitées - c'est la notion d'épuration de l'eau –</a:t>
            </a:r>
          </a:p>
          <a:p>
            <a:r>
              <a:rPr lang="fr-FR" b="1" dirty="0" smtClean="0"/>
              <a:t> une fois nettoyées, des eaux redeviennent « propres ». </a:t>
            </a:r>
          </a:p>
          <a:p>
            <a:r>
              <a:rPr lang="fr-FR" b="1" dirty="0" smtClean="0"/>
              <a:t>Le but de l'épuration de l'eau est de traiter suffisamment les eaux usées (sales) pour que leur rejet dans les cours d'eau ou dans la mer ne dégrade pas ces milieux naturels.</a:t>
            </a:r>
            <a:endParaRPr lang="fr-FR" dirty="0"/>
          </a:p>
        </p:txBody>
      </p:sp>
      <p:sp>
        <p:nvSpPr>
          <p:cNvPr id="3" name="Titre 2"/>
          <p:cNvSpPr>
            <a:spLocks noGrp="1"/>
          </p:cNvSpPr>
          <p:nvPr>
            <p:ph type="title"/>
          </p:nvPr>
        </p:nvSpPr>
        <p:spPr/>
        <p:txBody>
          <a:bodyPr/>
          <a:lstStyle/>
          <a:p>
            <a:r>
              <a:rPr lang="fr-FR" dirty="0" smtClean="0"/>
              <a:t>Pourquoi traiter les eaux usées</a:t>
            </a:r>
            <a:endParaRPr lang="fr-FR" dirty="0"/>
          </a:p>
        </p:txBody>
      </p:sp>
      <p:sp>
        <p:nvSpPr>
          <p:cNvPr id="4" name="Espace réservé du pied de page 3"/>
          <p:cNvSpPr>
            <a:spLocks noGrp="1"/>
          </p:cNvSpPr>
          <p:nvPr>
            <p:ph type="ftr" sz="quarter" idx="11"/>
          </p:nvPr>
        </p:nvSpPr>
        <p:spPr/>
        <p:txBody>
          <a:bodyPr/>
          <a:lstStyle/>
          <a:p>
            <a:r>
              <a:rPr lang="fr-FR" smtClean="0"/>
              <a:t>Benjamin Simler</a:t>
            </a:r>
            <a:endParaRPr lang="fr-F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p:txBody>
          <a:bodyPr/>
          <a:lstStyle/>
          <a:p>
            <a:pPr algn="ctr"/>
            <a:r>
              <a:rPr lang="fr-FR" dirty="0" smtClean="0"/>
              <a:t>Traiter les eaux usées</a:t>
            </a:r>
            <a:endParaRPr lang="fr-FR" dirty="0"/>
          </a:p>
        </p:txBody>
      </p:sp>
      <p:pic>
        <p:nvPicPr>
          <p:cNvPr id="1026" name="Picture 2" descr="https://www.eaurmc.fr/juniors/cahiers-pedagogiques/images/eau-urbaine-2-gd.gif"/>
          <p:cNvPicPr>
            <a:picLocks noChangeAspect="1" noChangeArrowheads="1"/>
          </p:cNvPicPr>
          <p:nvPr/>
        </p:nvPicPr>
        <p:blipFill>
          <a:blip r:embed="rId2" cstate="print"/>
          <a:srcRect/>
          <a:stretch>
            <a:fillRect/>
          </a:stretch>
        </p:blipFill>
        <p:spPr bwMode="auto">
          <a:xfrm>
            <a:off x="611560" y="1628800"/>
            <a:ext cx="8083476" cy="4320480"/>
          </a:xfrm>
          <a:prstGeom prst="rect">
            <a:avLst/>
          </a:prstGeom>
          <a:noFill/>
        </p:spPr>
      </p:pic>
      <p:sp>
        <p:nvSpPr>
          <p:cNvPr id="4" name="Espace réservé du pied de page 3"/>
          <p:cNvSpPr>
            <a:spLocks noGrp="1"/>
          </p:cNvSpPr>
          <p:nvPr>
            <p:ph type="ftr" sz="quarter" idx="11"/>
          </p:nvPr>
        </p:nvSpPr>
        <p:spPr/>
        <p:txBody>
          <a:bodyPr/>
          <a:lstStyle/>
          <a:p>
            <a:r>
              <a:rPr lang="fr-FR" smtClean="0"/>
              <a:t>Benjamin Simler</a:t>
            </a:r>
            <a:endParaRPr lang="fr-F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4"/>
          <p:cNvSpPr>
            <a:spLocks noGrp="1"/>
          </p:cNvSpPr>
          <p:nvPr>
            <p:ph idx="1"/>
          </p:nvPr>
        </p:nvSpPr>
        <p:spPr/>
        <p:txBody>
          <a:bodyPr/>
          <a:lstStyle/>
          <a:p>
            <a:pPr algn="ctr">
              <a:buNone/>
            </a:pPr>
            <a:r>
              <a:rPr lang="fr-FR" dirty="0" smtClean="0"/>
              <a:t>Définition : </a:t>
            </a:r>
          </a:p>
          <a:p>
            <a:endParaRPr lang="fr-FR" dirty="0" smtClean="0"/>
          </a:p>
          <a:p>
            <a:pPr>
              <a:buNone/>
            </a:pPr>
            <a:r>
              <a:rPr lang="fr-FR" dirty="0" smtClean="0"/>
              <a:t>Les </a:t>
            </a:r>
            <a:r>
              <a:rPr lang="fr-FR" b="1" dirty="0" smtClean="0"/>
              <a:t>eaux usées</a:t>
            </a:r>
            <a:r>
              <a:rPr lang="fr-FR" dirty="0" smtClean="0"/>
              <a:t>, sont des « </a:t>
            </a:r>
            <a:r>
              <a:rPr lang="fr-FR" dirty="0" smtClean="0">
                <a:hlinkClick r:id="rId2" tooltip="Pollution de l'eau"/>
              </a:rPr>
              <a:t>eaux polluées</a:t>
            </a:r>
            <a:r>
              <a:rPr lang="fr-FR" dirty="0" smtClean="0"/>
              <a:t> »,</a:t>
            </a:r>
          </a:p>
          <a:p>
            <a:pPr>
              <a:buNone/>
            </a:pPr>
            <a:r>
              <a:rPr lang="fr-FR" dirty="0" smtClean="0"/>
              <a:t>par des polluants </a:t>
            </a:r>
          </a:p>
          <a:p>
            <a:r>
              <a:rPr lang="fr-FR" dirty="0" smtClean="0"/>
              <a:t>Physiques</a:t>
            </a:r>
          </a:p>
          <a:p>
            <a:r>
              <a:rPr lang="fr-FR" dirty="0" smtClean="0"/>
              <a:t> chimiques </a:t>
            </a:r>
          </a:p>
          <a:p>
            <a:r>
              <a:rPr lang="fr-FR" dirty="0" smtClean="0"/>
              <a:t> biologiques</a:t>
            </a:r>
          </a:p>
        </p:txBody>
      </p:sp>
      <p:sp>
        <p:nvSpPr>
          <p:cNvPr id="4" name="Titre 3"/>
          <p:cNvSpPr>
            <a:spLocks noGrp="1"/>
          </p:cNvSpPr>
          <p:nvPr>
            <p:ph type="title"/>
          </p:nvPr>
        </p:nvSpPr>
        <p:spPr/>
        <p:txBody>
          <a:bodyPr/>
          <a:lstStyle/>
          <a:p>
            <a:pPr algn="ctr"/>
            <a:r>
              <a:rPr lang="fr-FR" dirty="0" smtClean="0"/>
              <a:t>Eaux usées</a:t>
            </a:r>
            <a:endParaRPr lang="fr-FR" dirty="0"/>
          </a:p>
        </p:txBody>
      </p:sp>
      <p:sp>
        <p:nvSpPr>
          <p:cNvPr id="6" name="Espace réservé du pied de page 5"/>
          <p:cNvSpPr>
            <a:spLocks noGrp="1"/>
          </p:cNvSpPr>
          <p:nvPr>
            <p:ph type="ftr" sz="quarter" idx="11"/>
          </p:nvPr>
        </p:nvSpPr>
        <p:spPr/>
        <p:txBody>
          <a:bodyPr/>
          <a:lstStyle/>
          <a:p>
            <a:r>
              <a:rPr lang="fr-FR" smtClean="0"/>
              <a:t>Benjamin Simler</a:t>
            </a:r>
            <a:endParaRPr lang="fr-F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noFill/>
        </p:spPr>
        <p:txBody>
          <a:bodyPr>
            <a:normAutofit fontScale="62500" lnSpcReduction="20000"/>
          </a:bodyPr>
          <a:lstStyle/>
          <a:p>
            <a:pPr lvl="0"/>
            <a:r>
              <a:rPr lang="fr-FR" dirty="0" smtClean="0">
                <a:hlinkClick r:id="rId2" tooltip="Eaux grises"/>
              </a:rPr>
              <a:t>Eaux grises</a:t>
            </a:r>
            <a:r>
              <a:rPr lang="fr-FR" dirty="0" smtClean="0"/>
              <a:t> : </a:t>
            </a:r>
          </a:p>
          <a:p>
            <a:pPr lvl="0">
              <a:buNone/>
            </a:pPr>
            <a:r>
              <a:rPr lang="fr-FR" dirty="0" smtClean="0"/>
              <a:t>d'origine domestique, résultant du lavage de la vaisselle, des lessives, du lavage des mains, des bains ou des douches</a:t>
            </a:r>
          </a:p>
          <a:p>
            <a:pPr lvl="1"/>
            <a:r>
              <a:rPr lang="fr-FR" dirty="0" smtClean="0"/>
              <a:t>peu chargées en matières toxiques ou à haut-risque du point de vue sanitaire.</a:t>
            </a:r>
          </a:p>
          <a:p>
            <a:pPr lvl="1">
              <a:buNone/>
            </a:pPr>
            <a:endParaRPr lang="fr-FR" dirty="0" smtClean="0"/>
          </a:p>
          <a:p>
            <a:pPr lvl="0"/>
            <a:r>
              <a:rPr lang="fr-FR" dirty="0" smtClean="0">
                <a:hlinkClick r:id="rId3" tooltip="Eaux noires (écologie)"/>
              </a:rPr>
              <a:t>Eaux noires</a:t>
            </a:r>
            <a:r>
              <a:rPr lang="fr-FR" dirty="0" smtClean="0"/>
              <a:t> :</a:t>
            </a:r>
          </a:p>
          <a:p>
            <a:pPr lvl="0">
              <a:buNone/>
            </a:pPr>
            <a:r>
              <a:rPr lang="fr-FR" dirty="0" smtClean="0"/>
              <a:t>Contiennent des </a:t>
            </a:r>
            <a:r>
              <a:rPr lang="fr-FR" dirty="0" smtClean="0">
                <a:hlinkClick r:id="rId4" tooltip="Matière fécale"/>
              </a:rPr>
              <a:t>matières fécales</a:t>
            </a:r>
            <a:r>
              <a:rPr lang="fr-FR" dirty="0" smtClean="0"/>
              <a:t>, des produits </a:t>
            </a:r>
            <a:r>
              <a:rPr lang="fr-FR" dirty="0" smtClean="0">
                <a:hlinkClick r:id="rId5" tooltip="Cosmétique"/>
              </a:rPr>
              <a:t>cosmétiques</a:t>
            </a:r>
            <a:r>
              <a:rPr lang="fr-FR" dirty="0" smtClean="0"/>
              <a:t>, ou tout type de sous-produit industriel mélangé à l'eau</a:t>
            </a:r>
            <a:endParaRPr lang="fr-FR" baseline="30000" dirty="0" smtClean="0"/>
          </a:p>
          <a:p>
            <a:pPr lvl="1"/>
            <a:r>
              <a:rPr lang="fr-FR" dirty="0" smtClean="0"/>
              <a:t>contiennent des matières polluantes ou plus difficiles à éliminer.</a:t>
            </a:r>
          </a:p>
          <a:p>
            <a:pPr lvl="1">
              <a:buNone/>
            </a:pPr>
            <a:endParaRPr lang="fr-FR" dirty="0" smtClean="0"/>
          </a:p>
          <a:p>
            <a:pPr lvl="0"/>
            <a:r>
              <a:rPr lang="fr-FR" dirty="0" smtClean="0">
                <a:hlinkClick r:id="rId6" tooltip="Ruissellement"/>
              </a:rPr>
              <a:t>eaux de ruissellement</a:t>
            </a:r>
            <a:r>
              <a:rPr lang="fr-FR" dirty="0" smtClean="0"/>
              <a:t> :</a:t>
            </a:r>
          </a:p>
          <a:p>
            <a:pPr lvl="1"/>
            <a:r>
              <a:rPr lang="fr-FR" dirty="0" smtClean="0"/>
              <a:t> eau de pluie ou de lavage, écoulées sur des surfaces imperméables susceptibles d'être polluées (des parcs de stationnement ou des routes - polluants comme les </a:t>
            </a:r>
            <a:r>
              <a:rPr lang="fr-FR" dirty="0" smtClean="0">
                <a:hlinkClick r:id="rId7" tooltip="Hydrocarbure"/>
              </a:rPr>
              <a:t>hydrocarbures</a:t>
            </a:r>
            <a:r>
              <a:rPr lang="fr-FR" dirty="0" smtClean="0"/>
              <a:t> ou les poussières d'usure des </a:t>
            </a:r>
            <a:r>
              <a:rPr lang="fr-FR" dirty="0" smtClean="0">
                <a:hlinkClick r:id="rId8" tooltip="Pneumatique (véhicule)"/>
              </a:rPr>
              <a:t>pneumatiques</a:t>
            </a:r>
            <a:r>
              <a:rPr lang="fr-FR" dirty="0" smtClean="0"/>
              <a:t>.</a:t>
            </a:r>
          </a:p>
          <a:p>
            <a:pPr lvl="0"/>
            <a:r>
              <a:rPr lang="fr-FR" dirty="0" smtClean="0">
                <a:hlinkClick r:id="rId9" tooltip="Eau blanche (papeterie)"/>
              </a:rPr>
              <a:t>Autres : </a:t>
            </a:r>
          </a:p>
          <a:p>
            <a:pPr lvl="1"/>
            <a:r>
              <a:rPr lang="fr-FR" dirty="0" smtClean="0">
                <a:hlinkClick r:id="rId9" tooltip="Eau blanche (papeterie)"/>
              </a:rPr>
              <a:t>Eau blanche de papeterie</a:t>
            </a:r>
            <a:r>
              <a:rPr lang="fr-FR" dirty="0" smtClean="0"/>
              <a:t> : résidus au cours de la fabrication du </a:t>
            </a:r>
            <a:r>
              <a:rPr lang="fr-FR" dirty="0" smtClean="0">
                <a:hlinkClick r:id="rId10" tooltip="Papier"/>
              </a:rPr>
              <a:t>papier</a:t>
            </a:r>
            <a:r>
              <a:rPr lang="fr-FR" dirty="0" smtClean="0"/>
              <a:t>.</a:t>
            </a:r>
          </a:p>
          <a:p>
            <a:pPr lvl="1"/>
            <a:r>
              <a:rPr lang="fr-FR" dirty="0" smtClean="0"/>
              <a:t>Déversement de fosse septique,</a:t>
            </a:r>
          </a:p>
          <a:p>
            <a:pPr lvl="1"/>
            <a:r>
              <a:rPr lang="fr-FR" dirty="0" smtClean="0">
                <a:hlinkClick r:id="rId11" tooltip="Eau pluviale"/>
              </a:rPr>
              <a:t>Eau </a:t>
            </a:r>
            <a:r>
              <a:rPr lang="fr-FR" dirty="0" smtClean="0"/>
              <a:t>de pluie : collectées par les toits ou les trottoirs,</a:t>
            </a:r>
          </a:p>
          <a:p>
            <a:pPr lvl="1"/>
            <a:r>
              <a:rPr lang="fr-FR" dirty="0" smtClean="0"/>
              <a:t>Eaux souterraines infiltrées dans le réseau d'égouts</a:t>
            </a:r>
          </a:p>
          <a:p>
            <a:r>
              <a:rPr lang="fr-FR" dirty="0" smtClean="0"/>
              <a:t>…</a:t>
            </a:r>
            <a:endParaRPr lang="fr-FR" dirty="0"/>
          </a:p>
        </p:txBody>
      </p:sp>
      <p:sp>
        <p:nvSpPr>
          <p:cNvPr id="3" name="Titre 2"/>
          <p:cNvSpPr>
            <a:spLocks noGrp="1"/>
          </p:cNvSpPr>
          <p:nvPr>
            <p:ph type="title"/>
          </p:nvPr>
        </p:nvSpPr>
        <p:spPr/>
        <p:txBody>
          <a:bodyPr/>
          <a:lstStyle/>
          <a:p>
            <a:pPr algn="ctr"/>
            <a:r>
              <a:rPr lang="fr-FR" dirty="0" smtClean="0"/>
              <a:t>Origines des eaux usées</a:t>
            </a:r>
            <a:endParaRPr lang="fr-FR" dirty="0"/>
          </a:p>
        </p:txBody>
      </p:sp>
      <p:sp>
        <p:nvSpPr>
          <p:cNvPr id="4" name="Espace réservé du pied de page 3"/>
          <p:cNvSpPr>
            <a:spLocks noGrp="1"/>
          </p:cNvSpPr>
          <p:nvPr>
            <p:ph type="ftr" sz="quarter" idx="11"/>
          </p:nvPr>
        </p:nvSpPr>
        <p:spPr/>
        <p:txBody>
          <a:bodyPr/>
          <a:lstStyle/>
          <a:p>
            <a:r>
              <a:rPr lang="fr-FR" smtClean="0"/>
              <a:t>Benjamin Simler</a:t>
            </a:r>
            <a:endParaRPr lang="fr-F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normAutofit/>
          </a:bodyPr>
          <a:lstStyle/>
          <a:p>
            <a:r>
              <a:rPr lang="fr-FR" dirty="0" smtClean="0"/>
              <a:t>Les eaux usées contiennent divers polluants ou substances indésirables, </a:t>
            </a:r>
          </a:p>
          <a:p>
            <a:r>
              <a:rPr lang="fr-FR" dirty="0" smtClean="0"/>
              <a:t>L’</a:t>
            </a:r>
            <a:r>
              <a:rPr lang="fr-FR" dirty="0" smtClean="0">
                <a:solidFill>
                  <a:srgbClr val="FF0000"/>
                </a:solidFill>
              </a:rPr>
              <a:t>épuration </a:t>
            </a:r>
            <a:r>
              <a:rPr lang="fr-FR" dirty="0" smtClean="0"/>
              <a:t>des eaux usées cherchera à </a:t>
            </a:r>
            <a:r>
              <a:rPr lang="fr-FR" dirty="0" smtClean="0">
                <a:hlinkClick r:id="rId2" tooltip="Biodégradation"/>
              </a:rPr>
              <a:t>biodégrader</a:t>
            </a:r>
            <a:r>
              <a:rPr lang="fr-FR" dirty="0" smtClean="0"/>
              <a:t>,  réduire et/ou éliminer.</a:t>
            </a:r>
          </a:p>
          <a:p>
            <a:pPr lvl="1"/>
            <a:r>
              <a:rPr lang="fr-FR" dirty="0" smtClean="0"/>
              <a:t>métaux lourds </a:t>
            </a:r>
          </a:p>
          <a:p>
            <a:pPr lvl="1"/>
            <a:r>
              <a:rPr lang="fr-FR" dirty="0" smtClean="0"/>
              <a:t>résidus </a:t>
            </a:r>
          </a:p>
          <a:p>
            <a:pPr lvl="2"/>
            <a:r>
              <a:rPr lang="fr-FR" dirty="0" smtClean="0"/>
              <a:t>d'hydrocarbures, </a:t>
            </a:r>
          </a:p>
          <a:p>
            <a:pPr lvl="2"/>
            <a:r>
              <a:rPr lang="fr-FR" dirty="0" smtClean="0"/>
              <a:t>de médicaments humains et vétérinaires, </a:t>
            </a:r>
          </a:p>
          <a:p>
            <a:pPr lvl="2"/>
            <a:r>
              <a:rPr lang="fr-FR" dirty="0" smtClean="0"/>
              <a:t>de pesticides, </a:t>
            </a:r>
          </a:p>
          <a:p>
            <a:pPr lvl="2"/>
            <a:r>
              <a:rPr lang="fr-FR" dirty="0" smtClean="0"/>
              <a:t>des bactéries, virus, parasites, …,</a:t>
            </a:r>
            <a:endParaRPr lang="fr-FR" dirty="0"/>
          </a:p>
        </p:txBody>
      </p:sp>
      <p:sp>
        <p:nvSpPr>
          <p:cNvPr id="3" name="Titre 2"/>
          <p:cNvSpPr>
            <a:spLocks noGrp="1"/>
          </p:cNvSpPr>
          <p:nvPr>
            <p:ph type="title"/>
          </p:nvPr>
        </p:nvSpPr>
        <p:spPr/>
        <p:txBody>
          <a:bodyPr/>
          <a:lstStyle/>
          <a:p>
            <a:pPr algn="ctr"/>
            <a:r>
              <a:rPr lang="fr-FR" dirty="0" smtClean="0"/>
              <a:t>Constituants indésirables</a:t>
            </a:r>
            <a:endParaRPr lang="fr-FR" dirty="0"/>
          </a:p>
        </p:txBody>
      </p:sp>
      <p:sp>
        <p:nvSpPr>
          <p:cNvPr id="4" name="Espace réservé du pied de page 3"/>
          <p:cNvSpPr>
            <a:spLocks noGrp="1"/>
          </p:cNvSpPr>
          <p:nvPr>
            <p:ph type="ftr" sz="quarter" idx="11"/>
          </p:nvPr>
        </p:nvSpPr>
        <p:spPr/>
        <p:txBody>
          <a:bodyPr/>
          <a:lstStyle/>
          <a:p>
            <a:r>
              <a:rPr lang="fr-FR" smtClean="0"/>
              <a:t>Benjamin Simler</a:t>
            </a:r>
            <a:endParaRPr lang="fr-F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normAutofit/>
          </a:bodyPr>
          <a:lstStyle/>
          <a:p>
            <a:pPr>
              <a:buNone/>
            </a:pPr>
            <a:endParaRPr lang="fr-FR" dirty="0" smtClean="0"/>
          </a:p>
          <a:p>
            <a:pPr>
              <a:buNone/>
            </a:pPr>
            <a:r>
              <a:rPr lang="fr-FR" dirty="0" smtClean="0"/>
              <a:t>L'agriculture permet théoriquement </a:t>
            </a:r>
            <a:r>
              <a:rPr lang="fr-FR" dirty="0" smtClean="0">
                <a:hlinkClick r:id="rId2" tooltip="Réutilisation ou recyclage des eaux usées"/>
              </a:rPr>
              <a:t>la réutilisation de certaines eaux usées</a:t>
            </a:r>
            <a:r>
              <a:rPr lang="fr-FR" dirty="0" smtClean="0"/>
              <a:t> après un traitement minimal </a:t>
            </a:r>
            <a:r>
              <a:rPr lang="fr-FR" sz="2200" dirty="0" smtClean="0"/>
              <a:t>(l'eau n'est pas potable), mais peut servir à </a:t>
            </a:r>
            <a:endParaRPr lang="fr-FR" dirty="0" smtClean="0"/>
          </a:p>
          <a:p>
            <a:r>
              <a:rPr lang="fr-FR" dirty="0" smtClean="0"/>
              <a:t>l'irrigation</a:t>
            </a:r>
          </a:p>
          <a:p>
            <a:r>
              <a:rPr lang="fr-FR" dirty="0" smtClean="0"/>
              <a:t>eau de lavage,  d'arrosage</a:t>
            </a:r>
            <a:r>
              <a:rPr lang="fr-FR" sz="1600" dirty="0" smtClean="0"/>
              <a:t> (terrains agricoles ou forêts)</a:t>
            </a:r>
            <a:endParaRPr lang="fr-FR" dirty="0" smtClean="0"/>
          </a:p>
          <a:p>
            <a:r>
              <a:rPr lang="fr-FR" dirty="0" smtClean="0"/>
              <a:t>abreuver le </a:t>
            </a:r>
            <a:r>
              <a:rPr lang="fr-FR" dirty="0" smtClean="0">
                <a:hlinkClick r:id="rId3" tooltip="Bétail"/>
              </a:rPr>
              <a:t>bétail</a:t>
            </a:r>
            <a:r>
              <a:rPr lang="fr-FR" dirty="0" smtClean="0"/>
              <a:t> ou le </a:t>
            </a:r>
            <a:r>
              <a:rPr lang="fr-FR" dirty="0" smtClean="0">
                <a:hlinkClick r:id="rId4" tooltip="Gibier"/>
              </a:rPr>
              <a:t>gibier</a:t>
            </a:r>
            <a:r>
              <a:rPr lang="fr-FR" dirty="0" smtClean="0"/>
              <a:t> </a:t>
            </a:r>
          </a:p>
          <a:p>
            <a:r>
              <a:rPr lang="fr-FR" dirty="0" smtClean="0"/>
              <a:t>ou pour la </a:t>
            </a:r>
            <a:r>
              <a:rPr lang="fr-FR" dirty="0" smtClean="0">
                <a:hlinkClick r:id="rId5" tooltip="Pisciculture"/>
              </a:rPr>
              <a:t>pisciculture</a:t>
            </a:r>
            <a:r>
              <a:rPr lang="fr-FR" dirty="0" smtClean="0"/>
              <a:t> </a:t>
            </a:r>
          </a:p>
          <a:p>
            <a:endParaRPr lang="fr-FR" dirty="0" smtClean="0"/>
          </a:p>
          <a:p>
            <a:endParaRPr lang="fr-FR" dirty="0"/>
          </a:p>
        </p:txBody>
      </p:sp>
      <p:sp>
        <p:nvSpPr>
          <p:cNvPr id="3" name="Titre 2"/>
          <p:cNvSpPr>
            <a:spLocks noGrp="1"/>
          </p:cNvSpPr>
          <p:nvPr>
            <p:ph type="title"/>
          </p:nvPr>
        </p:nvSpPr>
        <p:spPr/>
        <p:txBody>
          <a:bodyPr>
            <a:normAutofit fontScale="90000"/>
          </a:bodyPr>
          <a:lstStyle/>
          <a:p>
            <a:pPr algn="ctr"/>
            <a:r>
              <a:rPr lang="fr-FR" dirty="0" smtClean="0"/>
              <a:t>Pourquoi traiter les eaux usées dans </a:t>
            </a:r>
            <a:r>
              <a:rPr lang="fr-FR" dirty="0" smtClean="0">
                <a:solidFill>
                  <a:srgbClr val="FF0000"/>
                </a:solidFill>
              </a:rPr>
              <a:t>l’agriculture</a:t>
            </a:r>
            <a:endParaRPr lang="fr-FR" dirty="0">
              <a:solidFill>
                <a:srgbClr val="FF0000"/>
              </a:solidFill>
            </a:endParaRPr>
          </a:p>
        </p:txBody>
      </p:sp>
      <p:sp>
        <p:nvSpPr>
          <p:cNvPr id="4" name="Espace réservé du pied de page 3"/>
          <p:cNvSpPr>
            <a:spLocks noGrp="1"/>
          </p:cNvSpPr>
          <p:nvPr>
            <p:ph type="ftr" sz="quarter" idx="11"/>
          </p:nvPr>
        </p:nvSpPr>
        <p:spPr/>
        <p:txBody>
          <a:bodyPr/>
          <a:lstStyle/>
          <a:p>
            <a:r>
              <a:rPr lang="fr-FR" smtClean="0"/>
              <a:t>Benjamin Simler</a:t>
            </a:r>
            <a:endParaRPr lang="fr-F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normAutofit/>
          </a:bodyPr>
          <a:lstStyle/>
          <a:p>
            <a:r>
              <a:rPr lang="fr-FR" dirty="0" smtClean="0"/>
              <a:t>le lavage des matières premières (charbon, gravier, etc.)</a:t>
            </a:r>
          </a:p>
          <a:p>
            <a:pPr lvl="0"/>
            <a:r>
              <a:rPr lang="fr-FR" dirty="0" smtClean="0"/>
              <a:t>le transport des déchets </a:t>
            </a:r>
            <a:r>
              <a:rPr lang="fr-FR" sz="1600" dirty="0" smtClean="0"/>
              <a:t>(</a:t>
            </a:r>
            <a:r>
              <a:rPr lang="fr-FR" sz="1600" dirty="0" smtClean="0">
                <a:hlinkClick r:id="rId2" tooltip="Cendre"/>
              </a:rPr>
              <a:t>cendres</a:t>
            </a:r>
            <a:r>
              <a:rPr lang="fr-FR" sz="1600" dirty="0" smtClean="0"/>
              <a:t> d'une </a:t>
            </a:r>
            <a:r>
              <a:rPr lang="fr-FR" sz="1600" dirty="0" smtClean="0">
                <a:hlinkClick r:id="rId3" tooltip="Centrale thermique"/>
              </a:rPr>
              <a:t>centrale thermique</a:t>
            </a:r>
            <a:r>
              <a:rPr lang="fr-FR" sz="1600" dirty="0" smtClean="0"/>
              <a:t>) </a:t>
            </a:r>
            <a:endParaRPr lang="fr-FR" dirty="0" smtClean="0"/>
          </a:p>
          <a:p>
            <a:pPr lvl="0"/>
            <a:r>
              <a:rPr lang="fr-FR" dirty="0" smtClean="0"/>
              <a:t>le lavage d'entretien</a:t>
            </a:r>
            <a:r>
              <a:rPr lang="fr-FR" sz="2000" dirty="0" smtClean="0"/>
              <a:t> (wagon, sols, bouteilles, etc.) </a:t>
            </a:r>
            <a:endParaRPr lang="fr-FR" dirty="0" smtClean="0"/>
          </a:p>
          <a:p>
            <a:pPr lvl="0"/>
            <a:r>
              <a:rPr lang="fr-FR" dirty="0" smtClean="0"/>
              <a:t>la fabrication de </a:t>
            </a:r>
            <a:r>
              <a:rPr lang="fr-FR" dirty="0" smtClean="0">
                <a:hlinkClick r:id="rId4" tooltip="Laine de verre"/>
              </a:rPr>
              <a:t>laine de verre</a:t>
            </a:r>
            <a:r>
              <a:rPr lang="fr-FR" dirty="0" smtClean="0"/>
              <a:t>.</a:t>
            </a:r>
          </a:p>
          <a:p>
            <a:endParaRPr lang="fr-FR" dirty="0"/>
          </a:p>
        </p:txBody>
      </p:sp>
      <p:sp>
        <p:nvSpPr>
          <p:cNvPr id="3" name="Titre 2"/>
          <p:cNvSpPr>
            <a:spLocks noGrp="1"/>
          </p:cNvSpPr>
          <p:nvPr>
            <p:ph type="title"/>
          </p:nvPr>
        </p:nvSpPr>
        <p:spPr/>
        <p:txBody>
          <a:bodyPr>
            <a:noAutofit/>
          </a:bodyPr>
          <a:lstStyle/>
          <a:p>
            <a:pPr algn="ctr"/>
            <a:r>
              <a:rPr lang="fr-FR" sz="2800" dirty="0" smtClean="0"/>
              <a:t>Réutiliser les eaux usées épurées </a:t>
            </a:r>
            <a:br>
              <a:rPr lang="fr-FR" sz="2800" dirty="0" smtClean="0"/>
            </a:br>
            <a:r>
              <a:rPr lang="fr-FR" sz="2800" dirty="0" smtClean="0"/>
              <a:t> dans </a:t>
            </a:r>
            <a:r>
              <a:rPr lang="fr-FR" sz="2800" dirty="0" smtClean="0">
                <a:solidFill>
                  <a:srgbClr val="FF0000"/>
                </a:solidFill>
              </a:rPr>
              <a:t>l’Industrie</a:t>
            </a:r>
            <a:endParaRPr lang="fr-FR" sz="2800" dirty="0">
              <a:solidFill>
                <a:srgbClr val="FF0000"/>
              </a:solidFill>
            </a:endParaRPr>
          </a:p>
        </p:txBody>
      </p:sp>
      <p:sp>
        <p:nvSpPr>
          <p:cNvPr id="4" name="Espace réservé du pied de page 3"/>
          <p:cNvSpPr>
            <a:spLocks noGrp="1"/>
          </p:cNvSpPr>
          <p:nvPr>
            <p:ph type="ftr" sz="quarter" idx="11"/>
          </p:nvPr>
        </p:nvSpPr>
        <p:spPr/>
        <p:txBody>
          <a:bodyPr/>
          <a:lstStyle/>
          <a:p>
            <a:r>
              <a:rPr lang="fr-FR" smtClean="0"/>
              <a:t>Benjamin Simler</a:t>
            </a:r>
            <a:endParaRPr lang="fr-F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normAutofit/>
          </a:bodyPr>
          <a:lstStyle/>
          <a:p>
            <a:r>
              <a:rPr lang="fr-FR" dirty="0" smtClean="0"/>
              <a:t>Nombre d’industries procèdent à des opérations de refroidissement consommant une importante quantité d’eau :</a:t>
            </a:r>
          </a:p>
          <a:p>
            <a:pPr lvl="0"/>
            <a:r>
              <a:rPr lang="fr-FR" dirty="0" smtClean="0">
                <a:hlinkClick r:id="rId2" tooltip="Centrales électriques"/>
              </a:rPr>
              <a:t>centrales électriques</a:t>
            </a:r>
            <a:r>
              <a:rPr lang="fr-FR" dirty="0" smtClean="0"/>
              <a:t> ;</a:t>
            </a:r>
          </a:p>
          <a:p>
            <a:pPr lvl="0"/>
            <a:r>
              <a:rPr lang="fr-FR" dirty="0" smtClean="0">
                <a:hlinkClick r:id="rId3" tooltip="Réacteurs nucléaires"/>
              </a:rPr>
              <a:t>réacteurs nucléaires</a:t>
            </a:r>
            <a:r>
              <a:rPr lang="fr-FR" dirty="0" smtClean="0"/>
              <a:t> ;</a:t>
            </a:r>
          </a:p>
          <a:p>
            <a:pPr lvl="0"/>
            <a:r>
              <a:rPr lang="fr-FR" dirty="0" smtClean="0">
                <a:hlinkClick r:id="rId4" tooltip="Pétrochimie"/>
              </a:rPr>
              <a:t>pétrochimie</a:t>
            </a:r>
            <a:r>
              <a:rPr lang="fr-FR" dirty="0" smtClean="0"/>
              <a:t> </a:t>
            </a:r>
          </a:p>
          <a:p>
            <a:pPr lvl="0"/>
            <a:r>
              <a:rPr lang="fr-FR" dirty="0" smtClean="0">
                <a:hlinkClick r:id="rId5" tooltip="Chimie"/>
              </a:rPr>
              <a:t>chimie</a:t>
            </a:r>
            <a:r>
              <a:rPr lang="fr-FR" dirty="0" smtClean="0"/>
              <a:t> </a:t>
            </a:r>
          </a:p>
          <a:p>
            <a:pPr lvl="0"/>
            <a:r>
              <a:rPr lang="fr-FR" dirty="0" smtClean="0"/>
              <a:t>industrie du </a:t>
            </a:r>
            <a:r>
              <a:rPr lang="fr-FR" dirty="0" smtClean="0">
                <a:hlinkClick r:id="rId6" tooltip="Caoutchouc (matériau)"/>
              </a:rPr>
              <a:t>caoutchouc</a:t>
            </a:r>
            <a:r>
              <a:rPr lang="fr-FR" dirty="0" smtClean="0"/>
              <a:t> ;</a:t>
            </a:r>
          </a:p>
          <a:p>
            <a:pPr lvl="0"/>
            <a:r>
              <a:rPr lang="fr-FR" dirty="0" smtClean="0">
                <a:hlinkClick r:id="rId7" tooltip="Industrie automobile"/>
              </a:rPr>
              <a:t>industrie automobile</a:t>
            </a:r>
            <a:r>
              <a:rPr lang="fr-FR" dirty="0" smtClean="0"/>
              <a:t>.</a:t>
            </a:r>
          </a:p>
          <a:p>
            <a:endParaRPr lang="fr-FR" dirty="0"/>
          </a:p>
        </p:txBody>
      </p:sp>
      <p:sp>
        <p:nvSpPr>
          <p:cNvPr id="3" name="Titre 2"/>
          <p:cNvSpPr>
            <a:spLocks noGrp="1"/>
          </p:cNvSpPr>
          <p:nvPr>
            <p:ph type="title"/>
          </p:nvPr>
        </p:nvSpPr>
        <p:spPr/>
        <p:txBody>
          <a:bodyPr>
            <a:noAutofit/>
          </a:bodyPr>
          <a:lstStyle/>
          <a:p>
            <a:pPr algn="ctr"/>
            <a:r>
              <a:rPr lang="fr-FR" sz="2800" dirty="0" smtClean="0"/>
              <a:t>Réutiliser les eaux usées après traitement dans le </a:t>
            </a:r>
            <a:r>
              <a:rPr lang="fr-FR" sz="2800" dirty="0" smtClean="0">
                <a:solidFill>
                  <a:srgbClr val="FF0000"/>
                </a:solidFill>
              </a:rPr>
              <a:t>refroidissement industriel</a:t>
            </a:r>
            <a:endParaRPr lang="fr-FR" sz="2800" dirty="0">
              <a:solidFill>
                <a:srgbClr val="FF0000"/>
              </a:solidFill>
            </a:endParaRPr>
          </a:p>
        </p:txBody>
      </p:sp>
      <p:sp>
        <p:nvSpPr>
          <p:cNvPr id="4" name="Espace réservé du pied de page 3"/>
          <p:cNvSpPr>
            <a:spLocks noGrp="1"/>
          </p:cNvSpPr>
          <p:nvPr>
            <p:ph type="ftr" sz="quarter" idx="11"/>
          </p:nvPr>
        </p:nvSpPr>
        <p:spPr/>
        <p:txBody>
          <a:bodyPr/>
          <a:lstStyle/>
          <a:p>
            <a:r>
              <a:rPr lang="fr-FR" smtClean="0"/>
              <a:t>Benjamin Simler</a:t>
            </a:r>
            <a:endParaRPr lang="fr-F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Rotonde">
  <a:themeElements>
    <a:clrScheme name="Rotond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Rotond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Rotond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85</TotalTime>
  <Words>309</Words>
  <Application>Microsoft Office PowerPoint</Application>
  <PresentationFormat>Affichage à l'écran (4:3)</PresentationFormat>
  <Paragraphs>115</Paragraphs>
  <Slides>14</Slides>
  <Notes>1</Notes>
  <HiddenSlides>0</HiddenSlides>
  <MMClips>0</MMClips>
  <ScaleCrop>false</ScaleCrop>
  <HeadingPairs>
    <vt:vector size="4" baseType="variant">
      <vt:variant>
        <vt:lpstr>Thème</vt:lpstr>
      </vt:variant>
      <vt:variant>
        <vt:i4>1</vt:i4>
      </vt:variant>
      <vt:variant>
        <vt:lpstr>Titres des diapositives</vt:lpstr>
      </vt:variant>
      <vt:variant>
        <vt:i4>14</vt:i4>
      </vt:variant>
    </vt:vector>
  </HeadingPairs>
  <TitlesOfParts>
    <vt:vector size="15" baseType="lpstr">
      <vt:lpstr>Rotonde</vt:lpstr>
      <vt:lpstr>Eaux usées</vt:lpstr>
      <vt:lpstr>Pourquoi traiter les eaux usées</vt:lpstr>
      <vt:lpstr>Traiter les eaux usées</vt:lpstr>
      <vt:lpstr>Eaux usées</vt:lpstr>
      <vt:lpstr>Origines des eaux usées</vt:lpstr>
      <vt:lpstr>Constituants indésirables</vt:lpstr>
      <vt:lpstr>Pourquoi traiter les eaux usées dans l’agriculture</vt:lpstr>
      <vt:lpstr>Réutiliser les eaux usées épurées   dans l’Industrie</vt:lpstr>
      <vt:lpstr>Réutiliser les eaux usées après traitement dans le refroidissement industriel</vt:lpstr>
      <vt:lpstr>Réutiliser les eaux usées traitées dans l’irrigation</vt:lpstr>
      <vt:lpstr>Réutiliser les eaux usées traitées dans les villes</vt:lpstr>
      <vt:lpstr>Traitement des eaux usées</vt:lpstr>
      <vt:lpstr>Principes d’une station d’épuration</vt:lpstr>
      <vt:lpstr>Récupérer de la chaleur des eaux usées</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Eaux usées</dc:title>
  <dc:creator>Simone</dc:creator>
  <cp:lastModifiedBy>Alain</cp:lastModifiedBy>
  <cp:revision>31</cp:revision>
  <dcterms:created xsi:type="dcterms:W3CDTF">2018-02-11T17:22:26Z</dcterms:created>
  <dcterms:modified xsi:type="dcterms:W3CDTF">2018-02-18T21:33:24Z</dcterms:modified>
</cp:coreProperties>
</file>